
<file path=[Content_Types].xml><?xml version="1.0" encoding="utf-8"?>
<Types xmlns="http://schemas.openxmlformats.org/package/2006/content-types">
  <Default Extension="png" ContentType="image/png"/>
  <Default Extension="wmf" ContentType="image/x-wmf"/>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slideLayouts/slideLayout20.xml" ContentType="application/vnd.openxmlformats-officedocument.presentationml.slideLayout+xml"/>
  <Override PartName="/ppt/theme/theme3.xml" ContentType="application/vnd.openxmlformats-officedocument.theme+xml"/>
  <Override PartName="/ppt/slideLayouts/slideLayout21.xml" ContentType="application/vnd.openxmlformats-officedocument.presentationml.slideLayout+xml"/>
  <Override PartName="/ppt/theme/theme4.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charts/chart1.xml" ContentType="application/vnd.openxmlformats-officedocument.drawingml.chart+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bookmarkIdSeed="2">
  <p:sldMasterIdLst>
    <p:sldMasterId id="2147483693" r:id="rId1"/>
    <p:sldMasterId id="2147483718" r:id="rId2"/>
    <p:sldMasterId id="2147483730" r:id="rId3"/>
    <p:sldMasterId id="2147483762" r:id="rId4"/>
    <p:sldMasterId id="2147483764" r:id="rId5"/>
  </p:sldMasterIdLst>
  <p:notesMasterIdLst>
    <p:notesMasterId r:id="rId57"/>
  </p:notesMasterIdLst>
  <p:handoutMasterIdLst>
    <p:handoutMasterId r:id="rId58"/>
  </p:handoutMasterIdLst>
  <p:sldIdLst>
    <p:sldId id="619" r:id="rId6"/>
    <p:sldId id="675" r:id="rId7"/>
    <p:sldId id="671" r:id="rId8"/>
    <p:sldId id="632" r:id="rId9"/>
    <p:sldId id="627" r:id="rId10"/>
    <p:sldId id="629" r:id="rId11"/>
    <p:sldId id="670" r:id="rId12"/>
    <p:sldId id="625" r:id="rId13"/>
    <p:sldId id="596" r:id="rId14"/>
    <p:sldId id="610" r:id="rId15"/>
    <p:sldId id="598" r:id="rId16"/>
    <p:sldId id="633" r:id="rId17"/>
    <p:sldId id="538" r:id="rId18"/>
    <p:sldId id="682" r:id="rId19"/>
    <p:sldId id="683" r:id="rId20"/>
    <p:sldId id="605" r:id="rId21"/>
    <p:sldId id="587" r:id="rId22"/>
    <p:sldId id="623" r:id="rId23"/>
    <p:sldId id="659" r:id="rId24"/>
    <p:sldId id="681" r:id="rId25"/>
    <p:sldId id="684" r:id="rId26"/>
    <p:sldId id="685" r:id="rId27"/>
    <p:sldId id="679" r:id="rId28"/>
    <p:sldId id="680" r:id="rId29"/>
    <p:sldId id="663" r:id="rId30"/>
    <p:sldId id="664" r:id="rId31"/>
    <p:sldId id="665" r:id="rId32"/>
    <p:sldId id="653" r:id="rId33"/>
    <p:sldId id="548" r:id="rId34"/>
    <p:sldId id="636" r:id="rId35"/>
    <p:sldId id="637" r:id="rId36"/>
    <p:sldId id="612" r:id="rId37"/>
    <p:sldId id="652" r:id="rId38"/>
    <p:sldId id="523" r:id="rId39"/>
    <p:sldId id="505" r:id="rId40"/>
    <p:sldId id="668" r:id="rId41"/>
    <p:sldId id="639" r:id="rId42"/>
    <p:sldId id="611" r:id="rId43"/>
    <p:sldId id="672" r:id="rId44"/>
    <p:sldId id="673" r:id="rId45"/>
    <p:sldId id="674" r:id="rId46"/>
    <p:sldId id="640" r:id="rId47"/>
    <p:sldId id="641" r:id="rId48"/>
    <p:sldId id="642" r:id="rId49"/>
    <p:sldId id="643" r:id="rId50"/>
    <p:sldId id="644" r:id="rId51"/>
    <p:sldId id="645" r:id="rId52"/>
    <p:sldId id="646" r:id="rId53"/>
    <p:sldId id="686" r:id="rId54"/>
    <p:sldId id="669" r:id="rId55"/>
    <p:sldId id="649" r:id="rId56"/>
  </p:sldIdLst>
  <p:sldSz cx="9144000" cy="6858000" type="screen4x3"/>
  <p:notesSz cx="6858000" cy="9144000"/>
  <p:embeddedFontLst>
    <p:embeddedFont>
      <p:font typeface="Candara" pitchFamily="34" charset="0"/>
      <p:regular r:id="rId59"/>
      <p:bold r:id="rId60"/>
      <p:italic r:id="rId61"/>
      <p:boldItalic r:id="rId62"/>
    </p:embeddedFont>
    <p:embeddedFont>
      <p:font typeface="Segoe UI Light" pitchFamily="34" charset="0"/>
      <p:regular r:id="rId63"/>
    </p:embeddedFont>
    <p:embeddedFont>
      <p:font typeface="Segoe Light" charset="0"/>
      <p:regular r:id="rId64"/>
      <p:italic r:id="rId65"/>
    </p:embeddedFont>
    <p:embeddedFont>
      <p:font typeface="Segoe UI" pitchFamily="34" charset="0"/>
      <p:regular r:id="rId66"/>
      <p:bold r:id="rId67"/>
      <p:italic r:id="rId68"/>
      <p:boldItalic r:id="rId69"/>
    </p:embeddedFont>
    <p:embeddedFont>
      <p:font typeface="Segoe Condensed" pitchFamily="34" charset="0"/>
      <p:regular r:id="rId70"/>
      <p:bold r:id="rId71"/>
    </p:embeddedFont>
    <p:embeddedFont>
      <p:font typeface="Calibri" pitchFamily="34" charset="0"/>
      <p:regular r:id="rId72"/>
      <p:bold r:id="rId73"/>
      <p:italic r:id="rId74"/>
      <p:boldItalic r:id="rId75"/>
    </p:embeddedFont>
    <p:embeddedFont>
      <p:font typeface="Consolas" pitchFamily="49" charset="0"/>
      <p:regular r:id="rId76"/>
      <p:bold r:id="rId77"/>
      <p:italic r:id="rId78"/>
      <p:boldItalic r:id="rId79"/>
    </p:embeddedFont>
    <p:embeddedFont>
      <p:font typeface="Wingdings 3" pitchFamily="18" charset="2"/>
      <p:regular r:id="rId80"/>
    </p:embeddedFont>
    <p:embeddedFont>
      <p:font typeface="Cambria Math" pitchFamily="18" charset="0"/>
      <p:regular r:id="rId81"/>
    </p:embeddedFont>
  </p:embeddedFontLst>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29A16"/>
    <a:srgbClr val="F8F57B"/>
    <a:srgbClr val="FFFFFF"/>
    <a:srgbClr val="000000"/>
    <a:srgbClr val="59D01E"/>
    <a:srgbClr val="ACE58F"/>
    <a:srgbClr val="292929"/>
    <a:srgbClr val="333333"/>
    <a:srgbClr val="F6AE1E"/>
    <a:srgbClr val="FF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545" autoAdjust="0"/>
    <p:restoredTop sz="96105" autoAdjust="0"/>
  </p:normalViewPr>
  <p:slideViewPr>
    <p:cSldViewPr snapToGrid="0">
      <p:cViewPr>
        <p:scale>
          <a:sx n="100" d="100"/>
          <a:sy n="100" d="100"/>
        </p:scale>
        <p:origin x="-834" y="222"/>
      </p:cViewPr>
      <p:guideLst>
        <p:guide orient="horz" pos="144"/>
        <p:guide orient="horz" pos="1200"/>
        <p:guide orient="horz" pos="2736"/>
        <p:guide orient="horz" pos="4176"/>
        <p:guide orient="horz" pos="1488"/>
        <p:guide orient="horz" pos="912"/>
        <p:guide pos="2880"/>
        <p:guide pos="245"/>
        <p:guide pos="893"/>
        <p:guide pos="5514"/>
        <p:guide pos="5299"/>
        <p:guide pos="458"/>
      </p:guideLst>
    </p:cSldViewPr>
  </p:slideViewPr>
  <p:notesTextViewPr>
    <p:cViewPr>
      <p:scale>
        <a:sx n="100" d="100"/>
        <a:sy n="100" d="100"/>
      </p:scale>
      <p:origin x="0" y="0"/>
    </p:cViewPr>
  </p:notesTextViewPr>
  <p:sorterViewPr>
    <p:cViewPr>
      <p:scale>
        <a:sx n="47" d="100"/>
        <a:sy n="47" d="100"/>
      </p:scale>
      <p:origin x="0" y="0"/>
    </p:cViewPr>
  </p:sorterViewPr>
  <p:notesViewPr>
    <p:cSldViewPr snapToGrid="0" showGuides="1">
      <p:cViewPr varScale="1">
        <p:scale>
          <a:sx n="84" d="100"/>
          <a:sy n="84" d="100"/>
        </p:scale>
        <p:origin x="-3084" y="-7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font" Target="fonts/font5.fntdata"/><Relationship Id="rId68" Type="http://schemas.openxmlformats.org/officeDocument/2006/relationships/font" Target="fonts/font10.fntdata"/><Relationship Id="rId76" Type="http://schemas.openxmlformats.org/officeDocument/2006/relationships/font" Target="fonts/font18.fntdata"/><Relationship Id="rId84" Type="http://schemas.openxmlformats.org/officeDocument/2006/relationships/theme" Target="theme/theme1.xml"/><Relationship Id="rId7" Type="http://schemas.openxmlformats.org/officeDocument/2006/relationships/slide" Target="slides/slide2.xml"/><Relationship Id="rId71" Type="http://schemas.openxmlformats.org/officeDocument/2006/relationships/font" Target="fonts/font13.fntdata"/><Relationship Id="rId2" Type="http://schemas.openxmlformats.org/officeDocument/2006/relationships/slideMaster" Target="slideMasters/slideMaster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handoutMaster" Target="handoutMasters/handoutMaster1.xml"/><Relationship Id="rId66" Type="http://schemas.openxmlformats.org/officeDocument/2006/relationships/font" Target="fonts/font8.fntdata"/><Relationship Id="rId74" Type="http://schemas.openxmlformats.org/officeDocument/2006/relationships/font" Target="fonts/font16.fntdata"/><Relationship Id="rId79" Type="http://schemas.openxmlformats.org/officeDocument/2006/relationships/font" Target="fonts/font21.fntdata"/><Relationship Id="rId5" Type="http://schemas.openxmlformats.org/officeDocument/2006/relationships/slideMaster" Target="slideMasters/slideMaster5.xml"/><Relationship Id="rId61" Type="http://schemas.openxmlformats.org/officeDocument/2006/relationships/font" Target="fonts/font3.fntdata"/><Relationship Id="rId82" Type="http://schemas.openxmlformats.org/officeDocument/2006/relationships/presProps" Target="presProps.xml"/><Relationship Id="rId19" Type="http://schemas.openxmlformats.org/officeDocument/2006/relationships/slide" Target="slides/slide14.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font" Target="fonts/font6.fntdata"/><Relationship Id="rId69" Type="http://schemas.openxmlformats.org/officeDocument/2006/relationships/font" Target="fonts/font11.fntdata"/><Relationship Id="rId77" Type="http://schemas.openxmlformats.org/officeDocument/2006/relationships/font" Target="fonts/font19.fntdata"/><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font" Target="fonts/font14.fntdata"/><Relationship Id="rId80" Type="http://schemas.openxmlformats.org/officeDocument/2006/relationships/font" Target="fonts/font22.fntdata"/><Relationship Id="rId85"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font" Target="fonts/font1.fntdata"/><Relationship Id="rId67" Type="http://schemas.openxmlformats.org/officeDocument/2006/relationships/font" Target="fonts/font9.fntdata"/><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font" Target="fonts/font4.fntdata"/><Relationship Id="rId70" Type="http://schemas.openxmlformats.org/officeDocument/2006/relationships/font" Target="fonts/font12.fntdata"/><Relationship Id="rId75" Type="http://schemas.openxmlformats.org/officeDocument/2006/relationships/font" Target="fonts/font17.fntdata"/><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notesMaster" Target="notesMasters/notesMaster1.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font" Target="fonts/font2.fntdata"/><Relationship Id="rId65" Type="http://schemas.openxmlformats.org/officeDocument/2006/relationships/font" Target="fonts/font7.fntdata"/><Relationship Id="rId73" Type="http://schemas.openxmlformats.org/officeDocument/2006/relationships/font" Target="fonts/font15.fntdata"/><Relationship Id="rId78" Type="http://schemas.openxmlformats.org/officeDocument/2006/relationships/font" Target="fonts/font20.fntdata"/><Relationship Id="rId81" Type="http://schemas.openxmlformats.org/officeDocument/2006/relationships/font" Target="fonts/font23.fntdata"/></Relationships>
</file>

<file path=ppt/charts/_rels/chart1.xml.rels><?xml version="1.0" encoding="UTF-8" standalone="yes"?>
<Relationships xmlns="http://schemas.openxmlformats.org/package/2006/relationships"><Relationship Id="rId1" Type="http://schemas.openxmlformats.org/officeDocument/2006/relationships/oleObject" Target="Book1"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lineChart>
        <c:grouping val="standard"/>
        <c:varyColors val="0"/>
        <c:ser>
          <c:idx val="1"/>
          <c:order val="0"/>
          <c:spPr>
            <a:ln w="63500">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0"/>
              </a:gradFill>
              <a:tailEnd type="stealth"/>
            </a:ln>
          </c:spPr>
          <c:marker>
            <c:symbol val="none"/>
          </c:marker>
          <c:val>
            <c:numRef>
              <c:f>Sheet1!$B$7:$B$13</c:f>
              <c:numCache>
                <c:formatCode>General</c:formatCode>
                <c:ptCount val="7"/>
                <c:pt idx="0">
                  <c:v>105</c:v>
                </c:pt>
                <c:pt idx="1">
                  <c:v>352</c:v>
                </c:pt>
                <c:pt idx="2">
                  <c:v>601</c:v>
                </c:pt>
                <c:pt idx="3">
                  <c:v>1116</c:v>
                </c:pt>
                <c:pt idx="4">
                  <c:v>1628</c:v>
                </c:pt>
                <c:pt idx="5">
                  <c:v>2647</c:v>
                </c:pt>
                <c:pt idx="6">
                  <c:v>4678</c:v>
                </c:pt>
              </c:numCache>
            </c:numRef>
          </c:val>
          <c:smooth val="0"/>
        </c:ser>
        <c:dLbls>
          <c:showLegendKey val="0"/>
          <c:showVal val="0"/>
          <c:showCatName val="0"/>
          <c:showSerName val="0"/>
          <c:showPercent val="0"/>
          <c:showBubbleSize val="0"/>
        </c:dLbls>
        <c:marker val="1"/>
        <c:smooth val="0"/>
        <c:axId val="84518400"/>
        <c:axId val="84519936"/>
      </c:lineChart>
      <c:catAx>
        <c:axId val="84518400"/>
        <c:scaling>
          <c:orientation val="minMax"/>
        </c:scaling>
        <c:delete val="0"/>
        <c:axPos val="b"/>
        <c:majorTickMark val="out"/>
        <c:minorTickMark val="none"/>
        <c:tickLblPos val="nextTo"/>
        <c:crossAx val="84519936"/>
        <c:crosses val="autoZero"/>
        <c:auto val="1"/>
        <c:lblAlgn val="ctr"/>
        <c:lblOffset val="100"/>
        <c:noMultiLvlLbl val="0"/>
      </c:catAx>
      <c:valAx>
        <c:axId val="84519936"/>
        <c:scaling>
          <c:orientation val="minMax"/>
        </c:scaling>
        <c:delete val="1"/>
        <c:axPos val="l"/>
        <c:numFmt formatCode="General" sourceLinked="1"/>
        <c:majorTickMark val="out"/>
        <c:minorTickMark val="none"/>
        <c:tickLblPos val="nextTo"/>
        <c:crossAx val="84518400"/>
        <c:crosses val="autoZero"/>
        <c:crossBetween val="between"/>
      </c:valAx>
      <c:spPr>
        <a:noFill/>
        <a:ln w="25400">
          <a:noFill/>
        </a:ln>
      </c:spPr>
    </c:plotArea>
    <c:plotVisOnly val="1"/>
    <c:dispBlanksAs val="gap"/>
    <c:showDLblsOverMax val="0"/>
  </c:chart>
  <c:externalData r:id="rId1">
    <c:autoUpdate val="0"/>
  </c:externalData>
</c:chartSpac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5000457-A103-4411-AFBA-DAEC91335238}" type="doc">
      <dgm:prSet loTypeId="urn:microsoft.com/office/officeart/2005/8/layout/hProcess9" loCatId="process" qsTypeId="urn:microsoft.com/office/officeart/2005/8/quickstyle/simple1" qsCatId="simple" csTypeId="urn:microsoft.com/office/officeart/2005/8/colors/accent1_2" csCatId="accent1" phldr="1"/>
      <dgm:spPr/>
      <dgm:t>
        <a:bodyPr/>
        <a:lstStyle/>
        <a:p>
          <a:endParaRPr lang="en-GB"/>
        </a:p>
      </dgm:t>
    </dgm:pt>
    <dgm:pt modelId="{07445173-896B-454B-87C9-44F6EBD0088B}">
      <dgm:prSet/>
      <dgm:spPr/>
      <dgm:t>
        <a:bodyPr/>
        <a:lstStyle/>
        <a:p>
          <a:pPr rtl="0"/>
          <a:r>
            <a:rPr lang="en-GB" dirty="0" smtClean="0">
              <a:solidFill>
                <a:schemeClr val="bg1"/>
              </a:solidFill>
            </a:rPr>
            <a:t>1992</a:t>
          </a:r>
          <a:endParaRPr lang="en-GB" dirty="0">
            <a:solidFill>
              <a:schemeClr val="bg1"/>
            </a:solidFill>
          </a:endParaRPr>
        </a:p>
      </dgm:t>
    </dgm:pt>
    <dgm:pt modelId="{67708A27-0958-4F8F-9CDC-CDDB383FD4C2}" type="parTrans" cxnId="{42D63F8C-605F-47CD-8D82-EA84891D582F}">
      <dgm:prSet/>
      <dgm:spPr/>
      <dgm:t>
        <a:bodyPr/>
        <a:lstStyle/>
        <a:p>
          <a:endParaRPr lang="en-GB">
            <a:solidFill>
              <a:schemeClr val="bg1"/>
            </a:solidFill>
          </a:endParaRPr>
        </a:p>
      </dgm:t>
    </dgm:pt>
    <dgm:pt modelId="{B30331BF-65C8-4510-BD09-C21AC8A82D9D}" type="sibTrans" cxnId="{42D63F8C-605F-47CD-8D82-EA84891D582F}">
      <dgm:prSet/>
      <dgm:spPr/>
      <dgm:t>
        <a:bodyPr/>
        <a:lstStyle/>
        <a:p>
          <a:endParaRPr lang="en-GB">
            <a:solidFill>
              <a:schemeClr val="bg1"/>
            </a:solidFill>
          </a:endParaRPr>
        </a:p>
      </dgm:t>
    </dgm:pt>
    <dgm:pt modelId="{F712B8A4-EED0-4C93-B090-2BB5B84A326A}">
      <dgm:prSet custT="1"/>
      <dgm:spPr/>
      <dgm:t>
        <a:bodyPr/>
        <a:lstStyle/>
        <a:p>
          <a:pPr rtl="0"/>
          <a:r>
            <a:rPr lang="en-GB" sz="2400" dirty="0" smtClean="0">
              <a:solidFill>
                <a:schemeClr val="bg1"/>
              </a:solidFill>
            </a:rPr>
            <a:t>…</a:t>
          </a:r>
          <a:endParaRPr lang="en-GB" sz="2400" dirty="0">
            <a:solidFill>
              <a:schemeClr val="bg1"/>
            </a:solidFill>
          </a:endParaRPr>
        </a:p>
      </dgm:t>
    </dgm:pt>
    <dgm:pt modelId="{3F2D7D4F-4B09-4DA6-A364-6157CF958995}" type="parTrans" cxnId="{E645B216-7712-43FB-95B3-CAD4E6B0335D}">
      <dgm:prSet/>
      <dgm:spPr/>
      <dgm:t>
        <a:bodyPr/>
        <a:lstStyle/>
        <a:p>
          <a:endParaRPr lang="en-GB">
            <a:solidFill>
              <a:schemeClr val="bg1"/>
            </a:solidFill>
          </a:endParaRPr>
        </a:p>
      </dgm:t>
    </dgm:pt>
    <dgm:pt modelId="{E1CA7F48-BAED-4E65-A227-E860BA235A3F}" type="sibTrans" cxnId="{E645B216-7712-43FB-95B3-CAD4E6B0335D}">
      <dgm:prSet/>
      <dgm:spPr/>
      <dgm:t>
        <a:bodyPr/>
        <a:lstStyle/>
        <a:p>
          <a:endParaRPr lang="en-GB">
            <a:solidFill>
              <a:schemeClr val="bg1"/>
            </a:solidFill>
          </a:endParaRPr>
        </a:p>
      </dgm:t>
    </dgm:pt>
    <dgm:pt modelId="{5421C125-F4D4-4EDA-AD15-CA16E3E2B7AF}">
      <dgm:prSet/>
      <dgm:spPr/>
      <dgm:t>
        <a:bodyPr/>
        <a:lstStyle/>
        <a:p>
          <a:pPr rtl="0"/>
          <a:r>
            <a:rPr lang="en-GB" dirty="0" smtClean="0">
              <a:solidFill>
                <a:schemeClr val="bg1"/>
              </a:solidFill>
            </a:rPr>
            <a:t>2012</a:t>
          </a:r>
          <a:endParaRPr lang="en-GB" dirty="0">
            <a:solidFill>
              <a:schemeClr val="bg1"/>
            </a:solidFill>
          </a:endParaRPr>
        </a:p>
      </dgm:t>
    </dgm:pt>
    <dgm:pt modelId="{AD073FB2-C840-473F-9B8D-27726DD0574E}" type="parTrans" cxnId="{04FD8416-8C2E-4D49-BF00-B6C51F88E69F}">
      <dgm:prSet/>
      <dgm:spPr/>
      <dgm:t>
        <a:bodyPr/>
        <a:lstStyle/>
        <a:p>
          <a:endParaRPr lang="en-GB">
            <a:solidFill>
              <a:schemeClr val="bg1"/>
            </a:solidFill>
          </a:endParaRPr>
        </a:p>
      </dgm:t>
    </dgm:pt>
    <dgm:pt modelId="{EA80ED2B-71A2-484E-B154-D7A75086F8E2}" type="sibTrans" cxnId="{04FD8416-8C2E-4D49-BF00-B6C51F88E69F}">
      <dgm:prSet/>
      <dgm:spPr/>
      <dgm:t>
        <a:bodyPr/>
        <a:lstStyle/>
        <a:p>
          <a:endParaRPr lang="en-GB">
            <a:solidFill>
              <a:schemeClr val="bg1"/>
            </a:solidFill>
          </a:endParaRPr>
        </a:p>
      </dgm:t>
    </dgm:pt>
    <dgm:pt modelId="{A9703931-D8A8-40C5-93A4-57C7FDB450EF}" type="pres">
      <dgm:prSet presAssocID="{C5000457-A103-4411-AFBA-DAEC91335238}" presName="CompostProcess" presStyleCnt="0">
        <dgm:presLayoutVars>
          <dgm:dir/>
          <dgm:resizeHandles val="exact"/>
        </dgm:presLayoutVars>
      </dgm:prSet>
      <dgm:spPr/>
      <dgm:t>
        <a:bodyPr/>
        <a:lstStyle/>
        <a:p>
          <a:endParaRPr lang="en-GB"/>
        </a:p>
      </dgm:t>
    </dgm:pt>
    <dgm:pt modelId="{33E59426-6EE7-4456-BD4E-B1F27E3F192A}" type="pres">
      <dgm:prSet presAssocID="{C5000457-A103-4411-AFBA-DAEC91335238}" presName="arrow" presStyleLbl="bgShp" presStyleIdx="0" presStyleCnt="1"/>
      <dgm:spPr/>
    </dgm:pt>
    <dgm:pt modelId="{9A2BA50D-AC19-4521-9A3E-0F8777EF13C2}" type="pres">
      <dgm:prSet presAssocID="{C5000457-A103-4411-AFBA-DAEC91335238}" presName="linearProcess" presStyleCnt="0"/>
      <dgm:spPr/>
    </dgm:pt>
    <dgm:pt modelId="{612B4514-3E23-46E3-95C5-2E0E51FFEA7A}" type="pres">
      <dgm:prSet presAssocID="{07445173-896B-454B-87C9-44F6EBD0088B}" presName="textNode" presStyleLbl="node1" presStyleIdx="0" presStyleCnt="3">
        <dgm:presLayoutVars>
          <dgm:bulletEnabled val="1"/>
        </dgm:presLayoutVars>
      </dgm:prSet>
      <dgm:spPr/>
      <dgm:t>
        <a:bodyPr/>
        <a:lstStyle/>
        <a:p>
          <a:endParaRPr lang="en-GB"/>
        </a:p>
      </dgm:t>
    </dgm:pt>
    <dgm:pt modelId="{35882054-478C-48B9-A0FF-94C88BFA5CAB}" type="pres">
      <dgm:prSet presAssocID="{B30331BF-65C8-4510-BD09-C21AC8A82D9D}" presName="sibTrans" presStyleCnt="0"/>
      <dgm:spPr/>
    </dgm:pt>
    <dgm:pt modelId="{E0413F42-40D4-4F62-A0ED-661855005248}" type="pres">
      <dgm:prSet presAssocID="{F712B8A4-EED0-4C93-B090-2BB5B84A326A}" presName="textNode" presStyleLbl="node1" presStyleIdx="1" presStyleCnt="3">
        <dgm:presLayoutVars>
          <dgm:bulletEnabled val="1"/>
        </dgm:presLayoutVars>
      </dgm:prSet>
      <dgm:spPr/>
      <dgm:t>
        <a:bodyPr/>
        <a:lstStyle/>
        <a:p>
          <a:endParaRPr lang="en-GB"/>
        </a:p>
      </dgm:t>
    </dgm:pt>
    <dgm:pt modelId="{37D95115-62E8-4D78-AF75-6BB3C882220E}" type="pres">
      <dgm:prSet presAssocID="{E1CA7F48-BAED-4E65-A227-E860BA235A3F}" presName="sibTrans" presStyleCnt="0"/>
      <dgm:spPr/>
    </dgm:pt>
    <dgm:pt modelId="{3579FA4E-3BD6-4BDC-8449-D8FB5561DDCD}" type="pres">
      <dgm:prSet presAssocID="{5421C125-F4D4-4EDA-AD15-CA16E3E2B7AF}" presName="textNode" presStyleLbl="node1" presStyleIdx="2" presStyleCnt="3">
        <dgm:presLayoutVars>
          <dgm:bulletEnabled val="1"/>
        </dgm:presLayoutVars>
      </dgm:prSet>
      <dgm:spPr/>
      <dgm:t>
        <a:bodyPr/>
        <a:lstStyle/>
        <a:p>
          <a:endParaRPr lang="en-GB"/>
        </a:p>
      </dgm:t>
    </dgm:pt>
  </dgm:ptLst>
  <dgm:cxnLst>
    <dgm:cxn modelId="{AAE90177-6EA4-4FA8-954A-741284A1995F}" type="presOf" srcId="{C5000457-A103-4411-AFBA-DAEC91335238}" destId="{A9703931-D8A8-40C5-93A4-57C7FDB450EF}" srcOrd="0" destOrd="0" presId="urn:microsoft.com/office/officeart/2005/8/layout/hProcess9"/>
    <dgm:cxn modelId="{F9B3CBCC-9009-4958-B999-2445A80FC51B}" type="presOf" srcId="{5421C125-F4D4-4EDA-AD15-CA16E3E2B7AF}" destId="{3579FA4E-3BD6-4BDC-8449-D8FB5561DDCD}" srcOrd="0" destOrd="0" presId="urn:microsoft.com/office/officeart/2005/8/layout/hProcess9"/>
    <dgm:cxn modelId="{E645B216-7712-43FB-95B3-CAD4E6B0335D}" srcId="{C5000457-A103-4411-AFBA-DAEC91335238}" destId="{F712B8A4-EED0-4C93-B090-2BB5B84A326A}" srcOrd="1" destOrd="0" parTransId="{3F2D7D4F-4B09-4DA6-A364-6157CF958995}" sibTransId="{E1CA7F48-BAED-4E65-A227-E860BA235A3F}"/>
    <dgm:cxn modelId="{C2BBD4E7-2CD7-4152-B196-C252926C95D4}" type="presOf" srcId="{07445173-896B-454B-87C9-44F6EBD0088B}" destId="{612B4514-3E23-46E3-95C5-2E0E51FFEA7A}" srcOrd="0" destOrd="0" presId="urn:microsoft.com/office/officeart/2005/8/layout/hProcess9"/>
    <dgm:cxn modelId="{CDBE6743-E447-4DCC-AC44-8B71E7C0B3ED}" type="presOf" srcId="{F712B8A4-EED0-4C93-B090-2BB5B84A326A}" destId="{E0413F42-40D4-4F62-A0ED-661855005248}" srcOrd="0" destOrd="0" presId="urn:microsoft.com/office/officeart/2005/8/layout/hProcess9"/>
    <dgm:cxn modelId="{04FD8416-8C2E-4D49-BF00-B6C51F88E69F}" srcId="{C5000457-A103-4411-AFBA-DAEC91335238}" destId="{5421C125-F4D4-4EDA-AD15-CA16E3E2B7AF}" srcOrd="2" destOrd="0" parTransId="{AD073FB2-C840-473F-9B8D-27726DD0574E}" sibTransId="{EA80ED2B-71A2-484E-B154-D7A75086F8E2}"/>
    <dgm:cxn modelId="{42D63F8C-605F-47CD-8D82-EA84891D582F}" srcId="{C5000457-A103-4411-AFBA-DAEC91335238}" destId="{07445173-896B-454B-87C9-44F6EBD0088B}" srcOrd="0" destOrd="0" parTransId="{67708A27-0958-4F8F-9CDC-CDDB383FD4C2}" sibTransId="{B30331BF-65C8-4510-BD09-C21AC8A82D9D}"/>
    <dgm:cxn modelId="{6CD2C328-B0F0-46C5-B0FD-8081376BF4C1}" type="presParOf" srcId="{A9703931-D8A8-40C5-93A4-57C7FDB450EF}" destId="{33E59426-6EE7-4456-BD4E-B1F27E3F192A}" srcOrd="0" destOrd="0" presId="urn:microsoft.com/office/officeart/2005/8/layout/hProcess9"/>
    <dgm:cxn modelId="{FE0C7A05-81E3-4EDA-8E58-E52BF30888BF}" type="presParOf" srcId="{A9703931-D8A8-40C5-93A4-57C7FDB450EF}" destId="{9A2BA50D-AC19-4521-9A3E-0F8777EF13C2}" srcOrd="1" destOrd="0" presId="urn:microsoft.com/office/officeart/2005/8/layout/hProcess9"/>
    <dgm:cxn modelId="{213EC288-C4B6-48E1-B063-57539ABB0AD5}" type="presParOf" srcId="{9A2BA50D-AC19-4521-9A3E-0F8777EF13C2}" destId="{612B4514-3E23-46E3-95C5-2E0E51FFEA7A}" srcOrd="0" destOrd="0" presId="urn:microsoft.com/office/officeart/2005/8/layout/hProcess9"/>
    <dgm:cxn modelId="{AA56F9D5-A81A-4D8B-AB90-7C8153EC3E78}" type="presParOf" srcId="{9A2BA50D-AC19-4521-9A3E-0F8777EF13C2}" destId="{35882054-478C-48B9-A0FF-94C88BFA5CAB}" srcOrd="1" destOrd="0" presId="urn:microsoft.com/office/officeart/2005/8/layout/hProcess9"/>
    <dgm:cxn modelId="{9F8C44D9-698A-43C3-854D-6FE0E932DBE3}" type="presParOf" srcId="{9A2BA50D-AC19-4521-9A3E-0F8777EF13C2}" destId="{E0413F42-40D4-4F62-A0ED-661855005248}" srcOrd="2" destOrd="0" presId="urn:microsoft.com/office/officeart/2005/8/layout/hProcess9"/>
    <dgm:cxn modelId="{53D68AE8-8972-463B-8525-EE0C7E981B56}" type="presParOf" srcId="{9A2BA50D-AC19-4521-9A3E-0F8777EF13C2}" destId="{37D95115-62E8-4D78-AF75-6BB3C882220E}" srcOrd="3" destOrd="0" presId="urn:microsoft.com/office/officeart/2005/8/layout/hProcess9"/>
    <dgm:cxn modelId="{0AC8153E-2596-4EAE-A4AC-47AB46E416F3}" type="presParOf" srcId="{9A2BA50D-AC19-4521-9A3E-0F8777EF13C2}" destId="{3579FA4E-3BD6-4BDC-8449-D8FB5561DDCD}" srcOrd="4"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B53CFCF-4F60-4381-849F-791013009488}" type="doc">
      <dgm:prSet loTypeId="urn:microsoft.com/office/officeart/2005/8/layout/default" loCatId="list" qsTypeId="urn:microsoft.com/office/officeart/2005/8/quickstyle/simple5" qsCatId="simple" csTypeId="urn:microsoft.com/office/officeart/2005/8/colors/accent1_2" csCatId="accent1" phldr="1"/>
      <dgm:spPr/>
      <dgm:t>
        <a:bodyPr/>
        <a:lstStyle/>
        <a:p>
          <a:endParaRPr lang="en-GB"/>
        </a:p>
      </dgm:t>
    </dgm:pt>
    <dgm:pt modelId="{96723B55-FF55-47FD-B449-4AA8FA2BAB31}">
      <dgm:prSet/>
      <dgm:spPr/>
      <dgm:t>
        <a:bodyPr/>
        <a:lstStyle/>
        <a:p>
          <a:pPr rtl="0"/>
          <a:r>
            <a:rPr lang="en-GB" dirty="0" smtClean="0"/>
            <a:t>.NET CLI </a:t>
          </a:r>
        </a:p>
        <a:p>
          <a:pPr rtl="0"/>
          <a:r>
            <a:rPr lang="en-GB" dirty="0" smtClean="0"/>
            <a:t>2.0-4.0</a:t>
          </a:r>
          <a:endParaRPr lang="en-GB" dirty="0"/>
        </a:p>
      </dgm:t>
    </dgm:pt>
    <dgm:pt modelId="{D593ADA1-9F70-486D-A61E-448F67C7754A}" type="parTrans" cxnId="{8F272F22-71A7-4303-9F73-E3FF21DA1A33}">
      <dgm:prSet/>
      <dgm:spPr/>
      <dgm:t>
        <a:bodyPr/>
        <a:lstStyle/>
        <a:p>
          <a:endParaRPr lang="en-GB">
            <a:solidFill>
              <a:schemeClr val="bg1"/>
            </a:solidFill>
          </a:endParaRPr>
        </a:p>
      </dgm:t>
    </dgm:pt>
    <dgm:pt modelId="{F56B31CB-81EA-4F83-B8B6-072177CC32AC}" type="sibTrans" cxnId="{8F272F22-71A7-4303-9F73-E3FF21DA1A33}">
      <dgm:prSet/>
      <dgm:spPr/>
      <dgm:t>
        <a:bodyPr/>
        <a:lstStyle/>
        <a:p>
          <a:endParaRPr lang="en-GB">
            <a:solidFill>
              <a:schemeClr val="bg1"/>
            </a:solidFill>
          </a:endParaRPr>
        </a:p>
      </dgm:t>
    </dgm:pt>
    <dgm:pt modelId="{1DBC060E-790A-4CDD-8E2E-45F579CE0C62}">
      <dgm:prSet/>
      <dgm:spPr/>
      <dgm:t>
        <a:bodyPr/>
        <a:lstStyle/>
        <a:p>
          <a:pPr rtl="0"/>
          <a:r>
            <a:rPr lang="en-GB" dirty="0" smtClean="0"/>
            <a:t>C#/VB </a:t>
          </a:r>
        </a:p>
        <a:p>
          <a:pPr rtl="0"/>
          <a:r>
            <a:rPr lang="en-GB" dirty="0" smtClean="0"/>
            <a:t>1.0-5.0</a:t>
          </a:r>
          <a:endParaRPr lang="en-GB" dirty="0"/>
        </a:p>
      </dgm:t>
    </dgm:pt>
    <dgm:pt modelId="{6CD5EC2B-98D5-4A28-9628-DCA8D26275CE}" type="parTrans" cxnId="{6A041C25-66DF-4A0C-AA34-DEB2711DE254}">
      <dgm:prSet/>
      <dgm:spPr/>
      <dgm:t>
        <a:bodyPr/>
        <a:lstStyle/>
        <a:p>
          <a:endParaRPr lang="en-GB">
            <a:solidFill>
              <a:schemeClr val="bg1"/>
            </a:solidFill>
          </a:endParaRPr>
        </a:p>
      </dgm:t>
    </dgm:pt>
    <dgm:pt modelId="{445975CB-D497-44FB-8442-A695F9EAD0C5}" type="sibTrans" cxnId="{6A041C25-66DF-4A0C-AA34-DEB2711DE254}">
      <dgm:prSet/>
      <dgm:spPr/>
      <dgm:t>
        <a:bodyPr/>
        <a:lstStyle/>
        <a:p>
          <a:endParaRPr lang="en-GB">
            <a:solidFill>
              <a:schemeClr val="bg1"/>
            </a:solidFill>
          </a:endParaRPr>
        </a:p>
      </dgm:t>
    </dgm:pt>
    <dgm:pt modelId="{8A139703-F290-4B8B-BD3D-DB10C1F5669C}">
      <dgm:prSet/>
      <dgm:spPr/>
      <dgm:t>
        <a:bodyPr/>
        <a:lstStyle/>
        <a:p>
          <a:pPr rtl="0"/>
          <a:r>
            <a:rPr lang="en-GB" dirty="0" smtClean="0"/>
            <a:t>F#</a:t>
          </a:r>
        </a:p>
        <a:p>
          <a:pPr rtl="0"/>
          <a:r>
            <a:rPr lang="en-GB" dirty="0" smtClean="0"/>
            <a:t>2.0</a:t>
          </a:r>
          <a:endParaRPr lang="en-GB" dirty="0"/>
        </a:p>
      </dgm:t>
    </dgm:pt>
    <dgm:pt modelId="{DAD979BF-8FAF-4D8E-BC38-F0E15C6E4A90}" type="parTrans" cxnId="{C1C21024-1C14-4128-B8BA-4A262FF2D6E2}">
      <dgm:prSet/>
      <dgm:spPr/>
      <dgm:t>
        <a:bodyPr/>
        <a:lstStyle/>
        <a:p>
          <a:endParaRPr lang="en-GB">
            <a:solidFill>
              <a:schemeClr val="bg1"/>
            </a:solidFill>
          </a:endParaRPr>
        </a:p>
      </dgm:t>
    </dgm:pt>
    <dgm:pt modelId="{8757BD28-D72B-4045-B4AB-0BBE76E54482}" type="sibTrans" cxnId="{C1C21024-1C14-4128-B8BA-4A262FF2D6E2}">
      <dgm:prSet/>
      <dgm:spPr/>
      <dgm:t>
        <a:bodyPr/>
        <a:lstStyle/>
        <a:p>
          <a:endParaRPr lang="en-GB">
            <a:solidFill>
              <a:schemeClr val="bg1"/>
            </a:solidFill>
          </a:endParaRPr>
        </a:p>
      </dgm:t>
    </dgm:pt>
    <dgm:pt modelId="{8B52217E-9618-4D72-9320-CE2C0A858468}" type="pres">
      <dgm:prSet presAssocID="{1B53CFCF-4F60-4381-849F-791013009488}" presName="diagram" presStyleCnt="0">
        <dgm:presLayoutVars>
          <dgm:dir/>
          <dgm:resizeHandles val="exact"/>
        </dgm:presLayoutVars>
      </dgm:prSet>
      <dgm:spPr/>
      <dgm:t>
        <a:bodyPr/>
        <a:lstStyle/>
        <a:p>
          <a:endParaRPr lang="en-GB"/>
        </a:p>
      </dgm:t>
    </dgm:pt>
    <dgm:pt modelId="{56BFC3DA-A95C-4316-B5C1-1D964B4B0F23}" type="pres">
      <dgm:prSet presAssocID="{96723B55-FF55-47FD-B449-4AA8FA2BAB31}" presName="node" presStyleLbl="node1" presStyleIdx="0" presStyleCnt="3">
        <dgm:presLayoutVars>
          <dgm:bulletEnabled val="1"/>
        </dgm:presLayoutVars>
      </dgm:prSet>
      <dgm:spPr/>
      <dgm:t>
        <a:bodyPr/>
        <a:lstStyle/>
        <a:p>
          <a:endParaRPr lang="en-GB"/>
        </a:p>
      </dgm:t>
    </dgm:pt>
    <dgm:pt modelId="{3427721A-487C-4186-8C98-4EAC2E7A1907}" type="pres">
      <dgm:prSet presAssocID="{F56B31CB-81EA-4F83-B8B6-072177CC32AC}" presName="sibTrans" presStyleCnt="0"/>
      <dgm:spPr/>
    </dgm:pt>
    <dgm:pt modelId="{EAC128E0-B124-45FB-8D3C-3545493916D3}" type="pres">
      <dgm:prSet presAssocID="{1DBC060E-790A-4CDD-8E2E-45F579CE0C62}" presName="node" presStyleLbl="node1" presStyleIdx="1" presStyleCnt="3">
        <dgm:presLayoutVars>
          <dgm:bulletEnabled val="1"/>
        </dgm:presLayoutVars>
      </dgm:prSet>
      <dgm:spPr/>
      <dgm:t>
        <a:bodyPr/>
        <a:lstStyle/>
        <a:p>
          <a:endParaRPr lang="en-GB"/>
        </a:p>
      </dgm:t>
    </dgm:pt>
    <dgm:pt modelId="{85462E2A-53BA-4EE3-BE53-7BEFD6DD9817}" type="pres">
      <dgm:prSet presAssocID="{445975CB-D497-44FB-8442-A695F9EAD0C5}" presName="sibTrans" presStyleCnt="0"/>
      <dgm:spPr/>
    </dgm:pt>
    <dgm:pt modelId="{8D6C514E-5F0B-4031-86ED-B4F24281469C}" type="pres">
      <dgm:prSet presAssocID="{8A139703-F290-4B8B-BD3D-DB10C1F5669C}" presName="node" presStyleLbl="node1" presStyleIdx="2" presStyleCnt="3">
        <dgm:presLayoutVars>
          <dgm:bulletEnabled val="1"/>
        </dgm:presLayoutVars>
      </dgm:prSet>
      <dgm:spPr/>
      <dgm:t>
        <a:bodyPr/>
        <a:lstStyle/>
        <a:p>
          <a:endParaRPr lang="en-GB"/>
        </a:p>
      </dgm:t>
    </dgm:pt>
  </dgm:ptLst>
  <dgm:cxnLst>
    <dgm:cxn modelId="{6A041C25-66DF-4A0C-AA34-DEB2711DE254}" srcId="{1B53CFCF-4F60-4381-849F-791013009488}" destId="{1DBC060E-790A-4CDD-8E2E-45F579CE0C62}" srcOrd="1" destOrd="0" parTransId="{6CD5EC2B-98D5-4A28-9628-DCA8D26275CE}" sibTransId="{445975CB-D497-44FB-8442-A695F9EAD0C5}"/>
    <dgm:cxn modelId="{22ECE4BE-9DB1-498E-BB15-58CB206A15E0}" type="presOf" srcId="{8A139703-F290-4B8B-BD3D-DB10C1F5669C}" destId="{8D6C514E-5F0B-4031-86ED-B4F24281469C}" srcOrd="0" destOrd="0" presId="urn:microsoft.com/office/officeart/2005/8/layout/default"/>
    <dgm:cxn modelId="{CF66E3DD-1782-4EFE-A556-8C3C905DB24A}" type="presOf" srcId="{96723B55-FF55-47FD-B449-4AA8FA2BAB31}" destId="{56BFC3DA-A95C-4316-B5C1-1D964B4B0F23}" srcOrd="0" destOrd="0" presId="urn:microsoft.com/office/officeart/2005/8/layout/default"/>
    <dgm:cxn modelId="{8F272F22-71A7-4303-9F73-E3FF21DA1A33}" srcId="{1B53CFCF-4F60-4381-849F-791013009488}" destId="{96723B55-FF55-47FD-B449-4AA8FA2BAB31}" srcOrd="0" destOrd="0" parTransId="{D593ADA1-9F70-486D-A61E-448F67C7754A}" sibTransId="{F56B31CB-81EA-4F83-B8B6-072177CC32AC}"/>
    <dgm:cxn modelId="{2DF41136-2748-4349-AFA3-EF344DE6861F}" type="presOf" srcId="{1DBC060E-790A-4CDD-8E2E-45F579CE0C62}" destId="{EAC128E0-B124-45FB-8D3C-3545493916D3}" srcOrd="0" destOrd="0" presId="urn:microsoft.com/office/officeart/2005/8/layout/default"/>
    <dgm:cxn modelId="{34C4464D-59F3-4510-A107-3E50DB13BC39}" type="presOf" srcId="{1B53CFCF-4F60-4381-849F-791013009488}" destId="{8B52217E-9618-4D72-9320-CE2C0A858468}" srcOrd="0" destOrd="0" presId="urn:microsoft.com/office/officeart/2005/8/layout/default"/>
    <dgm:cxn modelId="{C1C21024-1C14-4128-B8BA-4A262FF2D6E2}" srcId="{1B53CFCF-4F60-4381-849F-791013009488}" destId="{8A139703-F290-4B8B-BD3D-DB10C1F5669C}" srcOrd="2" destOrd="0" parTransId="{DAD979BF-8FAF-4D8E-BC38-F0E15C6E4A90}" sibTransId="{8757BD28-D72B-4045-B4AB-0BBE76E54482}"/>
    <dgm:cxn modelId="{A0A9E4B6-D451-48D1-8C10-7906D265D750}" type="presParOf" srcId="{8B52217E-9618-4D72-9320-CE2C0A858468}" destId="{56BFC3DA-A95C-4316-B5C1-1D964B4B0F23}" srcOrd="0" destOrd="0" presId="urn:microsoft.com/office/officeart/2005/8/layout/default"/>
    <dgm:cxn modelId="{A2404028-3944-411D-8AFD-A8F2B873B0DD}" type="presParOf" srcId="{8B52217E-9618-4D72-9320-CE2C0A858468}" destId="{3427721A-487C-4186-8C98-4EAC2E7A1907}" srcOrd="1" destOrd="0" presId="urn:microsoft.com/office/officeart/2005/8/layout/default"/>
    <dgm:cxn modelId="{1707D0B3-553C-47D3-8C8A-7EDA9C9D9912}" type="presParOf" srcId="{8B52217E-9618-4D72-9320-CE2C0A858468}" destId="{EAC128E0-B124-45FB-8D3C-3545493916D3}" srcOrd="2" destOrd="0" presId="urn:microsoft.com/office/officeart/2005/8/layout/default"/>
    <dgm:cxn modelId="{F079A2F0-CFA7-44EC-9523-585E792824AC}" type="presParOf" srcId="{8B52217E-9618-4D72-9320-CE2C0A858468}" destId="{85462E2A-53BA-4EE3-BE53-7BEFD6DD9817}" srcOrd="3" destOrd="0" presId="urn:microsoft.com/office/officeart/2005/8/layout/default"/>
    <dgm:cxn modelId="{B48C0AC2-088D-461E-B346-5AD390D2DD48}" type="presParOf" srcId="{8B52217E-9618-4D72-9320-CE2C0A858468}" destId="{8D6C514E-5F0B-4031-86ED-B4F24281469C}" srcOrd="4" destOrd="0" presId="urn:microsoft.com/office/officeart/2005/8/layout/defaul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8E1A0D9-E044-4211-88E2-3C1CCF11CB7C}" type="doc">
      <dgm:prSet loTypeId="urn:microsoft.com/office/officeart/2005/8/layout/hProcess9" loCatId="process" qsTypeId="urn:microsoft.com/office/officeart/2005/8/quickstyle/simple1" qsCatId="simple" csTypeId="urn:microsoft.com/office/officeart/2005/8/colors/accent1_2" csCatId="accent1" phldr="1"/>
      <dgm:spPr/>
    </dgm:pt>
    <dgm:pt modelId="{BD80B95D-7298-49B8-BA35-317CBA84A42E}">
      <dgm:prSet phldrT="[Text]"/>
      <dgm:spPr/>
      <dgm:t>
        <a:bodyPr/>
        <a:lstStyle/>
        <a:p>
          <a:r>
            <a:rPr lang="en-GB" b="1" dirty="0" smtClean="0">
              <a:latin typeface="Candara" pitchFamily="34" charset="0"/>
            </a:rPr>
            <a:t>The </a:t>
          </a:r>
          <a:r>
            <a:rPr lang="en-GB" b="1" dirty="0" smtClean="0">
              <a:solidFill>
                <a:srgbClr val="FFFF00"/>
              </a:solidFill>
              <a:latin typeface="Candara" pitchFamily="34" charset="0"/>
            </a:rPr>
            <a:t>dark days </a:t>
          </a:r>
          <a:r>
            <a:rPr lang="en-GB" b="1" dirty="0" smtClean="0">
              <a:latin typeface="Candara" pitchFamily="34" charset="0"/>
            </a:rPr>
            <a:t>of object fundamentalism are past us </a:t>
          </a:r>
          <a:r>
            <a:rPr lang="en-GB" b="1" dirty="0" smtClean="0">
              <a:latin typeface="Candara" pitchFamily="34" charset="0"/>
              <a:sym typeface="Wingdings" pitchFamily="2" charset="2"/>
            </a:rPr>
            <a:t></a:t>
          </a:r>
          <a:endParaRPr lang="en-GB" b="1" dirty="0">
            <a:latin typeface="Candara" pitchFamily="34" charset="0"/>
          </a:endParaRPr>
        </a:p>
      </dgm:t>
    </dgm:pt>
    <dgm:pt modelId="{2454896B-FB4C-4E47-A97E-7D9B727A3053}" type="parTrans" cxnId="{0A72BCD0-984E-4B74-A283-49AE6D110FB5}">
      <dgm:prSet/>
      <dgm:spPr/>
      <dgm:t>
        <a:bodyPr/>
        <a:lstStyle/>
        <a:p>
          <a:endParaRPr lang="en-GB"/>
        </a:p>
      </dgm:t>
    </dgm:pt>
    <dgm:pt modelId="{B21D77AB-A680-47D0-9B96-FA3DE34C5811}" type="sibTrans" cxnId="{0A72BCD0-984E-4B74-A283-49AE6D110FB5}">
      <dgm:prSet/>
      <dgm:spPr/>
      <dgm:t>
        <a:bodyPr/>
        <a:lstStyle/>
        <a:p>
          <a:endParaRPr lang="en-GB"/>
        </a:p>
      </dgm:t>
    </dgm:pt>
    <dgm:pt modelId="{F0882571-4763-409E-8210-D316A6E64DEF}">
      <dgm:prSet phldrT="[Text]" custT="1"/>
      <dgm:spPr/>
      <dgm:t>
        <a:bodyPr/>
        <a:lstStyle/>
        <a:p>
          <a:r>
            <a:rPr lang="en-US" sz="2500" b="1" dirty="0" smtClean="0">
              <a:solidFill>
                <a:srgbClr val="FFFF00"/>
              </a:solidFill>
              <a:latin typeface="Candara" pitchFamily="34" charset="0"/>
            </a:rPr>
            <a:t>Mixed OO/FP languages </a:t>
          </a:r>
          <a:r>
            <a:rPr lang="en-US" sz="2500" b="1" dirty="0" smtClean="0">
              <a:solidFill>
                <a:schemeClr val="tx1"/>
              </a:solidFill>
              <a:latin typeface="Candara" pitchFamily="34" charset="0"/>
            </a:rPr>
            <a:t>are now </a:t>
          </a:r>
          <a:r>
            <a:rPr lang="en-US" sz="2500" b="1" dirty="0" smtClean="0">
              <a:solidFill>
                <a:srgbClr val="FFFF00"/>
              </a:solidFill>
              <a:latin typeface="Candara" pitchFamily="34" charset="0"/>
            </a:rPr>
            <a:t>industry standard</a:t>
          </a:r>
        </a:p>
        <a:p>
          <a:r>
            <a:rPr lang="en-US" sz="1400" b="1" dirty="0" smtClean="0">
              <a:solidFill>
                <a:srgbClr val="FFFF00"/>
              </a:solidFill>
              <a:latin typeface="Candara" pitchFamily="34" charset="0"/>
            </a:rPr>
            <a:t>(C#, C++, VB, Java, </a:t>
          </a:r>
          <a:r>
            <a:rPr lang="en-US" sz="1400" b="1" dirty="0" err="1" smtClean="0">
              <a:solidFill>
                <a:srgbClr val="FFFF00"/>
              </a:solidFill>
              <a:latin typeface="Candara" pitchFamily="34" charset="0"/>
            </a:rPr>
            <a:t>Javascript</a:t>
          </a:r>
          <a:r>
            <a:rPr lang="en-US" sz="1400" b="1" dirty="0" smtClean="0">
              <a:solidFill>
                <a:srgbClr val="FFFF00"/>
              </a:solidFill>
              <a:latin typeface="Candara" pitchFamily="34" charset="0"/>
            </a:rPr>
            <a:t>, </a:t>
          </a:r>
          <a:r>
            <a:rPr lang="en-US" sz="1400" b="1" dirty="0" err="1" smtClean="0">
              <a:solidFill>
                <a:srgbClr val="FFFF00"/>
              </a:solidFill>
              <a:latin typeface="Candara" pitchFamily="34" charset="0"/>
            </a:rPr>
            <a:t>Scala</a:t>
          </a:r>
          <a:r>
            <a:rPr lang="en-US" sz="1400" b="1" dirty="0" smtClean="0">
              <a:solidFill>
                <a:srgbClr val="FFFF00"/>
              </a:solidFill>
              <a:latin typeface="Candara" pitchFamily="34" charset="0"/>
            </a:rPr>
            <a:t>, F#, …)</a:t>
          </a:r>
          <a:endParaRPr lang="en-GB" sz="2000" b="1" dirty="0">
            <a:latin typeface="Candara" pitchFamily="34" charset="0"/>
          </a:endParaRPr>
        </a:p>
      </dgm:t>
    </dgm:pt>
    <dgm:pt modelId="{C1EC4534-AC2C-4D53-AAF2-DB5C8DAF4CCD}" type="parTrans" cxnId="{8A5A5DA5-A1B1-41CE-8E1C-13B6FB2FC483}">
      <dgm:prSet/>
      <dgm:spPr/>
      <dgm:t>
        <a:bodyPr/>
        <a:lstStyle/>
        <a:p>
          <a:endParaRPr lang="en-GB"/>
        </a:p>
      </dgm:t>
    </dgm:pt>
    <dgm:pt modelId="{6F471508-F949-406D-B4CB-FF62E1AD11B7}" type="sibTrans" cxnId="{8A5A5DA5-A1B1-41CE-8E1C-13B6FB2FC483}">
      <dgm:prSet/>
      <dgm:spPr/>
      <dgm:t>
        <a:bodyPr/>
        <a:lstStyle/>
        <a:p>
          <a:endParaRPr lang="en-GB"/>
        </a:p>
      </dgm:t>
    </dgm:pt>
    <dgm:pt modelId="{2CA533C4-88A7-4597-AFDA-9AB5C43D9210}">
      <dgm:prSet phldrT="[Text]"/>
      <dgm:spPr/>
      <dgm:t>
        <a:bodyPr/>
        <a:lstStyle/>
        <a:p>
          <a:r>
            <a:rPr lang="en-US" b="1" dirty="0" smtClean="0">
              <a:solidFill>
                <a:schemeClr val="tx1"/>
              </a:solidFill>
              <a:latin typeface="Candara" pitchFamily="34" charset="0"/>
            </a:rPr>
            <a:t>MSR has </a:t>
          </a:r>
          <a:r>
            <a:rPr lang="en-US" b="1" dirty="0" smtClean="0">
              <a:solidFill>
                <a:srgbClr val="FFFF00"/>
              </a:solidFill>
              <a:latin typeface="Candara" pitchFamily="34" charset="0"/>
            </a:rPr>
            <a:t>played its part </a:t>
          </a:r>
          <a:r>
            <a:rPr lang="en-US" b="1" smtClean="0">
              <a:solidFill>
                <a:schemeClr val="tx1"/>
              </a:solidFill>
              <a:latin typeface="Candara" pitchFamily="34" charset="0"/>
            </a:rPr>
            <a:t>in this transformation</a:t>
          </a:r>
          <a:endParaRPr lang="en-GB" b="1" dirty="0">
            <a:latin typeface="Candara" pitchFamily="34" charset="0"/>
          </a:endParaRPr>
        </a:p>
      </dgm:t>
    </dgm:pt>
    <dgm:pt modelId="{4320199D-7EA7-45A9-ABAB-8A1008809253}" type="parTrans" cxnId="{749D3235-88A1-475F-A5C4-44B0F1358159}">
      <dgm:prSet/>
      <dgm:spPr/>
      <dgm:t>
        <a:bodyPr/>
        <a:lstStyle/>
        <a:p>
          <a:endParaRPr lang="en-GB"/>
        </a:p>
      </dgm:t>
    </dgm:pt>
    <dgm:pt modelId="{F5C23CA1-1BB5-444F-BD4C-28F518E9FA6E}" type="sibTrans" cxnId="{749D3235-88A1-475F-A5C4-44B0F1358159}">
      <dgm:prSet/>
      <dgm:spPr/>
      <dgm:t>
        <a:bodyPr/>
        <a:lstStyle/>
        <a:p>
          <a:endParaRPr lang="en-GB"/>
        </a:p>
      </dgm:t>
    </dgm:pt>
    <dgm:pt modelId="{F3008513-CAB0-4B3F-8098-7699737481BA}" type="pres">
      <dgm:prSet presAssocID="{98E1A0D9-E044-4211-88E2-3C1CCF11CB7C}" presName="CompostProcess" presStyleCnt="0">
        <dgm:presLayoutVars>
          <dgm:dir/>
          <dgm:resizeHandles val="exact"/>
        </dgm:presLayoutVars>
      </dgm:prSet>
      <dgm:spPr/>
    </dgm:pt>
    <dgm:pt modelId="{4CFAAE5E-BDB0-418C-920A-B2D10BB38FDD}" type="pres">
      <dgm:prSet presAssocID="{98E1A0D9-E044-4211-88E2-3C1CCF11CB7C}" presName="arrow" presStyleLbl="bgShp" presStyleIdx="0" presStyleCnt="1" custScaleX="70817" custScaleY="51180" custLinFactNeighborX="15138" custLinFactNeighborY="-9335"/>
      <dgm:spPr>
        <a:noFill/>
      </dgm:spPr>
    </dgm:pt>
    <dgm:pt modelId="{6F58C1A7-E374-4355-8174-C72BDD07502D}" type="pres">
      <dgm:prSet presAssocID="{98E1A0D9-E044-4211-88E2-3C1CCF11CB7C}" presName="linearProcess" presStyleCnt="0"/>
      <dgm:spPr/>
    </dgm:pt>
    <dgm:pt modelId="{B52632A9-B453-48F6-A6F7-D37DEAF8B1AC}" type="pres">
      <dgm:prSet presAssocID="{BD80B95D-7298-49B8-BA35-317CBA84A42E}" presName="textNode" presStyleLbl="node1" presStyleIdx="0" presStyleCnt="3">
        <dgm:presLayoutVars>
          <dgm:bulletEnabled val="1"/>
        </dgm:presLayoutVars>
      </dgm:prSet>
      <dgm:spPr/>
      <dgm:t>
        <a:bodyPr/>
        <a:lstStyle/>
        <a:p>
          <a:endParaRPr lang="en-GB"/>
        </a:p>
      </dgm:t>
    </dgm:pt>
    <dgm:pt modelId="{1FFA591F-D1C3-4173-A022-19214E20D587}" type="pres">
      <dgm:prSet presAssocID="{B21D77AB-A680-47D0-9B96-FA3DE34C5811}" presName="sibTrans" presStyleCnt="0"/>
      <dgm:spPr/>
    </dgm:pt>
    <dgm:pt modelId="{C38102D6-B54A-4BEF-A77E-EA2945FD8620}" type="pres">
      <dgm:prSet presAssocID="{F0882571-4763-409E-8210-D316A6E64DEF}" presName="textNode" presStyleLbl="node1" presStyleIdx="1" presStyleCnt="3">
        <dgm:presLayoutVars>
          <dgm:bulletEnabled val="1"/>
        </dgm:presLayoutVars>
      </dgm:prSet>
      <dgm:spPr/>
      <dgm:t>
        <a:bodyPr/>
        <a:lstStyle/>
        <a:p>
          <a:endParaRPr lang="en-GB"/>
        </a:p>
      </dgm:t>
    </dgm:pt>
    <dgm:pt modelId="{E59EABD2-162A-4C22-BAFA-BA4149D54B6D}" type="pres">
      <dgm:prSet presAssocID="{6F471508-F949-406D-B4CB-FF62E1AD11B7}" presName="sibTrans" presStyleCnt="0"/>
      <dgm:spPr/>
    </dgm:pt>
    <dgm:pt modelId="{3D61F710-B6E5-43AB-9DA8-C0106FC3CE42}" type="pres">
      <dgm:prSet presAssocID="{2CA533C4-88A7-4597-AFDA-9AB5C43D9210}" presName="textNode" presStyleLbl="node1" presStyleIdx="2" presStyleCnt="3">
        <dgm:presLayoutVars>
          <dgm:bulletEnabled val="1"/>
        </dgm:presLayoutVars>
      </dgm:prSet>
      <dgm:spPr/>
      <dgm:t>
        <a:bodyPr/>
        <a:lstStyle/>
        <a:p>
          <a:endParaRPr lang="en-GB"/>
        </a:p>
      </dgm:t>
    </dgm:pt>
  </dgm:ptLst>
  <dgm:cxnLst>
    <dgm:cxn modelId="{C75B6B50-DC10-4A7D-A6AF-6DE760A2F735}" type="presOf" srcId="{BD80B95D-7298-49B8-BA35-317CBA84A42E}" destId="{B52632A9-B453-48F6-A6F7-D37DEAF8B1AC}" srcOrd="0" destOrd="0" presId="urn:microsoft.com/office/officeart/2005/8/layout/hProcess9"/>
    <dgm:cxn modelId="{74B725C9-CCEF-41A2-8620-45189139F872}" type="presOf" srcId="{F0882571-4763-409E-8210-D316A6E64DEF}" destId="{C38102D6-B54A-4BEF-A77E-EA2945FD8620}" srcOrd="0" destOrd="0" presId="urn:microsoft.com/office/officeart/2005/8/layout/hProcess9"/>
    <dgm:cxn modelId="{8A5A5DA5-A1B1-41CE-8E1C-13B6FB2FC483}" srcId="{98E1A0D9-E044-4211-88E2-3C1CCF11CB7C}" destId="{F0882571-4763-409E-8210-D316A6E64DEF}" srcOrd="1" destOrd="0" parTransId="{C1EC4534-AC2C-4D53-AAF2-DB5C8DAF4CCD}" sibTransId="{6F471508-F949-406D-B4CB-FF62E1AD11B7}"/>
    <dgm:cxn modelId="{0484DF46-8633-4358-AC67-74B556727883}" type="presOf" srcId="{2CA533C4-88A7-4597-AFDA-9AB5C43D9210}" destId="{3D61F710-B6E5-43AB-9DA8-C0106FC3CE42}" srcOrd="0" destOrd="0" presId="urn:microsoft.com/office/officeart/2005/8/layout/hProcess9"/>
    <dgm:cxn modelId="{749D3235-88A1-475F-A5C4-44B0F1358159}" srcId="{98E1A0D9-E044-4211-88E2-3C1CCF11CB7C}" destId="{2CA533C4-88A7-4597-AFDA-9AB5C43D9210}" srcOrd="2" destOrd="0" parTransId="{4320199D-7EA7-45A9-ABAB-8A1008809253}" sibTransId="{F5C23CA1-1BB5-444F-BD4C-28F518E9FA6E}"/>
    <dgm:cxn modelId="{9AE303BA-850D-4BCD-8F81-293B0BF66B08}" type="presOf" srcId="{98E1A0D9-E044-4211-88E2-3C1CCF11CB7C}" destId="{F3008513-CAB0-4B3F-8098-7699737481BA}" srcOrd="0" destOrd="0" presId="urn:microsoft.com/office/officeart/2005/8/layout/hProcess9"/>
    <dgm:cxn modelId="{0A72BCD0-984E-4B74-A283-49AE6D110FB5}" srcId="{98E1A0D9-E044-4211-88E2-3C1CCF11CB7C}" destId="{BD80B95D-7298-49B8-BA35-317CBA84A42E}" srcOrd="0" destOrd="0" parTransId="{2454896B-FB4C-4E47-A97E-7D9B727A3053}" sibTransId="{B21D77AB-A680-47D0-9B96-FA3DE34C5811}"/>
    <dgm:cxn modelId="{8CED6FF1-1E58-483D-AEC6-D05916182D43}" type="presParOf" srcId="{F3008513-CAB0-4B3F-8098-7699737481BA}" destId="{4CFAAE5E-BDB0-418C-920A-B2D10BB38FDD}" srcOrd="0" destOrd="0" presId="urn:microsoft.com/office/officeart/2005/8/layout/hProcess9"/>
    <dgm:cxn modelId="{886B51F8-9F85-4B4B-A877-F6FE2B0E0E4F}" type="presParOf" srcId="{F3008513-CAB0-4B3F-8098-7699737481BA}" destId="{6F58C1A7-E374-4355-8174-C72BDD07502D}" srcOrd="1" destOrd="0" presId="urn:microsoft.com/office/officeart/2005/8/layout/hProcess9"/>
    <dgm:cxn modelId="{8A4FD64E-D6EA-4BF3-81E5-CCB7649A2AE1}" type="presParOf" srcId="{6F58C1A7-E374-4355-8174-C72BDD07502D}" destId="{B52632A9-B453-48F6-A6F7-D37DEAF8B1AC}" srcOrd="0" destOrd="0" presId="urn:microsoft.com/office/officeart/2005/8/layout/hProcess9"/>
    <dgm:cxn modelId="{527B994B-65A8-478F-BC65-EC39FC58DF65}" type="presParOf" srcId="{6F58C1A7-E374-4355-8174-C72BDD07502D}" destId="{1FFA591F-D1C3-4173-A022-19214E20D587}" srcOrd="1" destOrd="0" presId="urn:microsoft.com/office/officeart/2005/8/layout/hProcess9"/>
    <dgm:cxn modelId="{998D7074-2E62-4DF5-BBF0-A5D7688A999B}" type="presParOf" srcId="{6F58C1A7-E374-4355-8174-C72BDD07502D}" destId="{C38102D6-B54A-4BEF-A77E-EA2945FD8620}" srcOrd="2" destOrd="0" presId="urn:microsoft.com/office/officeart/2005/8/layout/hProcess9"/>
    <dgm:cxn modelId="{F92DAD92-1915-4ED6-A93E-7C065FEE2F30}" type="presParOf" srcId="{6F58C1A7-E374-4355-8174-C72BDD07502D}" destId="{E59EABD2-162A-4C22-BAFA-BA4149D54B6D}" srcOrd="3" destOrd="0" presId="urn:microsoft.com/office/officeart/2005/8/layout/hProcess9"/>
    <dgm:cxn modelId="{B69537D6-86F7-4D86-BC70-D7A4D8CF9036}" type="presParOf" srcId="{6F58C1A7-E374-4355-8174-C72BDD07502D}" destId="{3D61F710-B6E5-43AB-9DA8-C0106FC3CE42}" srcOrd="4" destOrd="0" presId="urn:microsoft.com/office/officeart/2005/8/layout/hProcess9"/>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7280AB1-95FF-42E8-94B7-DCF4D2A09A09}" type="doc">
      <dgm:prSet loTypeId="urn:microsoft.com/office/officeart/2005/8/layout/venn1" loCatId="relationship" qsTypeId="urn:microsoft.com/office/officeart/2005/8/quickstyle/simple1" qsCatId="simple" csTypeId="urn:microsoft.com/office/officeart/2005/8/colors/accent1_2" csCatId="accent1" phldr="1"/>
      <dgm:spPr/>
    </dgm:pt>
    <dgm:pt modelId="{8AF86F65-257F-4D4B-8F3E-9FA582CE5FAF}">
      <dgm:prSet phldrT="[Text]"/>
      <dgm:spPr/>
      <dgm:t>
        <a:bodyPr/>
        <a:lstStyle/>
        <a:p>
          <a:r>
            <a:rPr lang="en-GB" dirty="0" smtClean="0"/>
            <a:t>Statically Typed</a:t>
          </a:r>
          <a:endParaRPr lang="en-GB" dirty="0"/>
        </a:p>
      </dgm:t>
    </dgm:pt>
    <dgm:pt modelId="{C45125E2-98D0-4EC3-AB7A-F16C57EC95B7}" type="parTrans" cxnId="{D015DEAD-493F-45CE-AAE9-CD719F323645}">
      <dgm:prSet/>
      <dgm:spPr/>
      <dgm:t>
        <a:bodyPr/>
        <a:lstStyle/>
        <a:p>
          <a:endParaRPr lang="en-GB"/>
        </a:p>
      </dgm:t>
    </dgm:pt>
    <dgm:pt modelId="{A1035C21-FDB7-4EAC-89CB-CA0A13638908}" type="sibTrans" cxnId="{D015DEAD-493F-45CE-AAE9-CD719F323645}">
      <dgm:prSet/>
      <dgm:spPr/>
      <dgm:t>
        <a:bodyPr/>
        <a:lstStyle/>
        <a:p>
          <a:endParaRPr lang="en-GB"/>
        </a:p>
      </dgm:t>
    </dgm:pt>
    <dgm:pt modelId="{83D561A4-503F-45B2-B21E-B4C0A921F900}">
      <dgm:prSet phldrT="[Text]"/>
      <dgm:spPr/>
      <dgm:t>
        <a:bodyPr/>
        <a:lstStyle/>
        <a:p>
          <a:r>
            <a:rPr lang="en-GB" dirty="0" smtClean="0"/>
            <a:t>Dynamically Typed</a:t>
          </a:r>
          <a:endParaRPr lang="en-GB" dirty="0"/>
        </a:p>
      </dgm:t>
    </dgm:pt>
    <dgm:pt modelId="{586C31D1-E2EE-43F5-9333-75504CDB2A01}" type="parTrans" cxnId="{462C5C2E-2CFE-499B-9A9E-5EC9260418B4}">
      <dgm:prSet/>
      <dgm:spPr/>
      <dgm:t>
        <a:bodyPr/>
        <a:lstStyle/>
        <a:p>
          <a:endParaRPr lang="en-GB"/>
        </a:p>
      </dgm:t>
    </dgm:pt>
    <dgm:pt modelId="{3537B17F-CEEC-4777-8EED-6853E79A7526}" type="sibTrans" cxnId="{462C5C2E-2CFE-499B-9A9E-5EC9260418B4}">
      <dgm:prSet/>
      <dgm:spPr/>
      <dgm:t>
        <a:bodyPr/>
        <a:lstStyle/>
        <a:p>
          <a:endParaRPr lang="en-GB"/>
        </a:p>
      </dgm:t>
    </dgm:pt>
    <dgm:pt modelId="{54AD1ADC-A634-4621-A4E4-473A7E172D0E}" type="pres">
      <dgm:prSet presAssocID="{37280AB1-95FF-42E8-94B7-DCF4D2A09A09}" presName="compositeShape" presStyleCnt="0">
        <dgm:presLayoutVars>
          <dgm:chMax val="7"/>
          <dgm:dir/>
          <dgm:resizeHandles val="exact"/>
        </dgm:presLayoutVars>
      </dgm:prSet>
      <dgm:spPr/>
    </dgm:pt>
    <dgm:pt modelId="{ED9FBEAD-8068-422C-B57A-30CFA25C3E76}" type="pres">
      <dgm:prSet presAssocID="{8AF86F65-257F-4D4B-8F3E-9FA582CE5FAF}" presName="circ1" presStyleLbl="vennNode1" presStyleIdx="0" presStyleCnt="2" custScaleX="69257" custScaleY="68131"/>
      <dgm:spPr/>
      <dgm:t>
        <a:bodyPr/>
        <a:lstStyle/>
        <a:p>
          <a:endParaRPr lang="en-GB"/>
        </a:p>
      </dgm:t>
    </dgm:pt>
    <dgm:pt modelId="{9833359F-7D17-45D4-8EB8-A5BB503C7C74}" type="pres">
      <dgm:prSet presAssocID="{8AF86F65-257F-4D4B-8F3E-9FA582CE5FAF}" presName="circ1Tx" presStyleLbl="revTx" presStyleIdx="0" presStyleCnt="0">
        <dgm:presLayoutVars>
          <dgm:chMax val="0"/>
          <dgm:chPref val="0"/>
          <dgm:bulletEnabled val="1"/>
        </dgm:presLayoutVars>
      </dgm:prSet>
      <dgm:spPr/>
      <dgm:t>
        <a:bodyPr/>
        <a:lstStyle/>
        <a:p>
          <a:endParaRPr lang="en-GB"/>
        </a:p>
      </dgm:t>
    </dgm:pt>
    <dgm:pt modelId="{C4F96459-0667-46A5-8464-979D32A5AFC0}" type="pres">
      <dgm:prSet presAssocID="{83D561A4-503F-45B2-B21E-B4C0A921F900}" presName="circ2" presStyleLbl="vennNode1" presStyleIdx="1" presStyleCnt="2" custScaleX="69257" custScaleY="68131"/>
      <dgm:spPr/>
      <dgm:t>
        <a:bodyPr/>
        <a:lstStyle/>
        <a:p>
          <a:endParaRPr lang="en-GB"/>
        </a:p>
      </dgm:t>
    </dgm:pt>
    <dgm:pt modelId="{B3DBAB2C-2BCB-4EFA-8EF8-288AFF90DBD0}" type="pres">
      <dgm:prSet presAssocID="{83D561A4-503F-45B2-B21E-B4C0A921F900}" presName="circ2Tx" presStyleLbl="revTx" presStyleIdx="0" presStyleCnt="0">
        <dgm:presLayoutVars>
          <dgm:chMax val="0"/>
          <dgm:chPref val="0"/>
          <dgm:bulletEnabled val="1"/>
        </dgm:presLayoutVars>
      </dgm:prSet>
      <dgm:spPr/>
      <dgm:t>
        <a:bodyPr/>
        <a:lstStyle/>
        <a:p>
          <a:endParaRPr lang="en-GB"/>
        </a:p>
      </dgm:t>
    </dgm:pt>
  </dgm:ptLst>
  <dgm:cxnLst>
    <dgm:cxn modelId="{1B9AAFF0-4FBB-4FB4-A7FF-0B5F6A0D7908}" type="presOf" srcId="{37280AB1-95FF-42E8-94B7-DCF4D2A09A09}" destId="{54AD1ADC-A634-4621-A4E4-473A7E172D0E}" srcOrd="0" destOrd="0" presId="urn:microsoft.com/office/officeart/2005/8/layout/venn1"/>
    <dgm:cxn modelId="{D04299A9-12C6-4B6D-A6BD-3BA1FB8DED29}" type="presOf" srcId="{8AF86F65-257F-4D4B-8F3E-9FA582CE5FAF}" destId="{ED9FBEAD-8068-422C-B57A-30CFA25C3E76}" srcOrd="0" destOrd="0" presId="urn:microsoft.com/office/officeart/2005/8/layout/venn1"/>
    <dgm:cxn modelId="{DEF02F24-7217-47F5-998D-5AAD2D74911C}" type="presOf" srcId="{83D561A4-503F-45B2-B21E-B4C0A921F900}" destId="{B3DBAB2C-2BCB-4EFA-8EF8-288AFF90DBD0}" srcOrd="1" destOrd="0" presId="urn:microsoft.com/office/officeart/2005/8/layout/venn1"/>
    <dgm:cxn modelId="{D015DEAD-493F-45CE-AAE9-CD719F323645}" srcId="{37280AB1-95FF-42E8-94B7-DCF4D2A09A09}" destId="{8AF86F65-257F-4D4B-8F3E-9FA582CE5FAF}" srcOrd="0" destOrd="0" parTransId="{C45125E2-98D0-4EC3-AB7A-F16C57EC95B7}" sibTransId="{A1035C21-FDB7-4EAC-89CB-CA0A13638908}"/>
    <dgm:cxn modelId="{0D110F39-1E00-4EEC-905A-2AAFD964132A}" type="presOf" srcId="{83D561A4-503F-45B2-B21E-B4C0A921F900}" destId="{C4F96459-0667-46A5-8464-979D32A5AFC0}" srcOrd="0" destOrd="0" presId="urn:microsoft.com/office/officeart/2005/8/layout/venn1"/>
    <dgm:cxn modelId="{57DAC908-354E-4FAE-B30F-C20F6C146D47}" type="presOf" srcId="{8AF86F65-257F-4D4B-8F3E-9FA582CE5FAF}" destId="{9833359F-7D17-45D4-8EB8-A5BB503C7C74}" srcOrd="1" destOrd="0" presId="urn:microsoft.com/office/officeart/2005/8/layout/venn1"/>
    <dgm:cxn modelId="{462C5C2E-2CFE-499B-9A9E-5EC9260418B4}" srcId="{37280AB1-95FF-42E8-94B7-DCF4D2A09A09}" destId="{83D561A4-503F-45B2-B21E-B4C0A921F900}" srcOrd="1" destOrd="0" parTransId="{586C31D1-E2EE-43F5-9333-75504CDB2A01}" sibTransId="{3537B17F-CEEC-4777-8EED-6853E79A7526}"/>
    <dgm:cxn modelId="{DDD4A60E-F411-4666-B291-8C6FF4DAE6FA}" type="presParOf" srcId="{54AD1ADC-A634-4621-A4E4-473A7E172D0E}" destId="{ED9FBEAD-8068-422C-B57A-30CFA25C3E76}" srcOrd="0" destOrd="0" presId="urn:microsoft.com/office/officeart/2005/8/layout/venn1"/>
    <dgm:cxn modelId="{724F5651-BC01-4E96-9387-511DA0B2C20A}" type="presParOf" srcId="{54AD1ADC-A634-4621-A4E4-473A7E172D0E}" destId="{9833359F-7D17-45D4-8EB8-A5BB503C7C74}" srcOrd="1" destOrd="0" presId="urn:microsoft.com/office/officeart/2005/8/layout/venn1"/>
    <dgm:cxn modelId="{1956F730-D39C-468B-A1A7-44157DA82681}" type="presParOf" srcId="{54AD1ADC-A634-4621-A4E4-473A7E172D0E}" destId="{C4F96459-0667-46A5-8464-979D32A5AFC0}" srcOrd="2" destOrd="0" presId="urn:microsoft.com/office/officeart/2005/8/layout/venn1"/>
    <dgm:cxn modelId="{636A050D-0565-4195-9B5E-A6C7F032D735}" type="presParOf" srcId="{54AD1ADC-A634-4621-A4E4-473A7E172D0E}" destId="{B3DBAB2C-2BCB-4EFA-8EF8-288AFF90DBD0}" srcOrd="3" destOrd="0" presId="urn:microsoft.com/office/officeart/2005/8/layout/ven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7280AB1-95FF-42E8-94B7-DCF4D2A09A09}" type="doc">
      <dgm:prSet loTypeId="urn:microsoft.com/office/officeart/2005/8/layout/venn1" loCatId="relationship" qsTypeId="urn:microsoft.com/office/officeart/2005/8/quickstyle/simple1" qsCatId="simple" csTypeId="urn:microsoft.com/office/officeart/2005/8/colors/accent1_2" csCatId="accent1" phldr="1"/>
      <dgm:spPr/>
    </dgm:pt>
    <dgm:pt modelId="{8AF86F65-257F-4D4B-8F3E-9FA582CE5FAF}">
      <dgm:prSet phldrT="[Text]"/>
      <dgm:spPr/>
      <dgm:t>
        <a:bodyPr/>
        <a:lstStyle/>
        <a:p>
          <a:r>
            <a:rPr lang="en-GB" dirty="0" smtClean="0"/>
            <a:t>Statically Typed</a:t>
          </a:r>
          <a:endParaRPr lang="en-GB" dirty="0"/>
        </a:p>
      </dgm:t>
    </dgm:pt>
    <dgm:pt modelId="{C45125E2-98D0-4EC3-AB7A-F16C57EC95B7}" type="parTrans" cxnId="{D015DEAD-493F-45CE-AAE9-CD719F323645}">
      <dgm:prSet/>
      <dgm:spPr/>
      <dgm:t>
        <a:bodyPr/>
        <a:lstStyle/>
        <a:p>
          <a:endParaRPr lang="en-GB"/>
        </a:p>
      </dgm:t>
    </dgm:pt>
    <dgm:pt modelId="{A1035C21-FDB7-4EAC-89CB-CA0A13638908}" type="sibTrans" cxnId="{D015DEAD-493F-45CE-AAE9-CD719F323645}">
      <dgm:prSet/>
      <dgm:spPr/>
      <dgm:t>
        <a:bodyPr/>
        <a:lstStyle/>
        <a:p>
          <a:endParaRPr lang="en-GB"/>
        </a:p>
      </dgm:t>
    </dgm:pt>
    <dgm:pt modelId="{83D561A4-503F-45B2-B21E-B4C0A921F900}">
      <dgm:prSet phldrT="[Text]"/>
      <dgm:spPr/>
      <dgm:t>
        <a:bodyPr/>
        <a:lstStyle/>
        <a:p>
          <a:r>
            <a:rPr lang="en-GB" dirty="0" smtClean="0"/>
            <a:t>Dynamically Typed</a:t>
          </a:r>
          <a:endParaRPr lang="en-GB" dirty="0"/>
        </a:p>
      </dgm:t>
    </dgm:pt>
    <dgm:pt modelId="{586C31D1-E2EE-43F5-9333-75504CDB2A01}" type="parTrans" cxnId="{462C5C2E-2CFE-499B-9A9E-5EC9260418B4}">
      <dgm:prSet/>
      <dgm:spPr/>
      <dgm:t>
        <a:bodyPr/>
        <a:lstStyle/>
        <a:p>
          <a:endParaRPr lang="en-GB"/>
        </a:p>
      </dgm:t>
    </dgm:pt>
    <dgm:pt modelId="{3537B17F-CEEC-4777-8EED-6853E79A7526}" type="sibTrans" cxnId="{462C5C2E-2CFE-499B-9A9E-5EC9260418B4}">
      <dgm:prSet/>
      <dgm:spPr/>
      <dgm:t>
        <a:bodyPr/>
        <a:lstStyle/>
        <a:p>
          <a:endParaRPr lang="en-GB"/>
        </a:p>
      </dgm:t>
    </dgm:pt>
    <dgm:pt modelId="{54AD1ADC-A634-4621-A4E4-473A7E172D0E}" type="pres">
      <dgm:prSet presAssocID="{37280AB1-95FF-42E8-94B7-DCF4D2A09A09}" presName="compositeShape" presStyleCnt="0">
        <dgm:presLayoutVars>
          <dgm:chMax val="7"/>
          <dgm:dir/>
          <dgm:resizeHandles val="exact"/>
        </dgm:presLayoutVars>
      </dgm:prSet>
      <dgm:spPr/>
    </dgm:pt>
    <dgm:pt modelId="{ED9FBEAD-8068-422C-B57A-30CFA25C3E76}" type="pres">
      <dgm:prSet presAssocID="{8AF86F65-257F-4D4B-8F3E-9FA582CE5FAF}" presName="circ1" presStyleLbl="vennNode1" presStyleIdx="0" presStyleCnt="2" custScaleX="110930" custScaleY="106214"/>
      <dgm:spPr/>
      <dgm:t>
        <a:bodyPr/>
        <a:lstStyle/>
        <a:p>
          <a:endParaRPr lang="en-GB"/>
        </a:p>
      </dgm:t>
    </dgm:pt>
    <dgm:pt modelId="{9833359F-7D17-45D4-8EB8-A5BB503C7C74}" type="pres">
      <dgm:prSet presAssocID="{8AF86F65-257F-4D4B-8F3E-9FA582CE5FAF}" presName="circ1Tx" presStyleLbl="revTx" presStyleIdx="0" presStyleCnt="0">
        <dgm:presLayoutVars>
          <dgm:chMax val="0"/>
          <dgm:chPref val="0"/>
          <dgm:bulletEnabled val="1"/>
        </dgm:presLayoutVars>
      </dgm:prSet>
      <dgm:spPr/>
      <dgm:t>
        <a:bodyPr/>
        <a:lstStyle/>
        <a:p>
          <a:endParaRPr lang="en-GB"/>
        </a:p>
      </dgm:t>
    </dgm:pt>
    <dgm:pt modelId="{C4F96459-0667-46A5-8464-979D32A5AFC0}" type="pres">
      <dgm:prSet presAssocID="{83D561A4-503F-45B2-B21E-B4C0A921F900}" presName="circ2" presStyleLbl="vennNode1" presStyleIdx="1" presStyleCnt="2" custScaleX="110930" custScaleY="106214"/>
      <dgm:spPr/>
      <dgm:t>
        <a:bodyPr/>
        <a:lstStyle/>
        <a:p>
          <a:endParaRPr lang="en-GB"/>
        </a:p>
      </dgm:t>
    </dgm:pt>
    <dgm:pt modelId="{B3DBAB2C-2BCB-4EFA-8EF8-288AFF90DBD0}" type="pres">
      <dgm:prSet presAssocID="{83D561A4-503F-45B2-B21E-B4C0A921F900}" presName="circ2Tx" presStyleLbl="revTx" presStyleIdx="0" presStyleCnt="0">
        <dgm:presLayoutVars>
          <dgm:chMax val="0"/>
          <dgm:chPref val="0"/>
          <dgm:bulletEnabled val="1"/>
        </dgm:presLayoutVars>
      </dgm:prSet>
      <dgm:spPr/>
      <dgm:t>
        <a:bodyPr/>
        <a:lstStyle/>
        <a:p>
          <a:endParaRPr lang="en-GB"/>
        </a:p>
      </dgm:t>
    </dgm:pt>
  </dgm:ptLst>
  <dgm:cxnLst>
    <dgm:cxn modelId="{9DC468E1-2807-4653-AE46-86755F756629}" type="presOf" srcId="{8AF86F65-257F-4D4B-8F3E-9FA582CE5FAF}" destId="{ED9FBEAD-8068-422C-B57A-30CFA25C3E76}" srcOrd="0" destOrd="0" presId="urn:microsoft.com/office/officeart/2005/8/layout/venn1"/>
    <dgm:cxn modelId="{9DF9DDF7-8ABE-443B-9AEB-B1F46543B4BD}" type="presOf" srcId="{83D561A4-503F-45B2-B21E-B4C0A921F900}" destId="{C4F96459-0667-46A5-8464-979D32A5AFC0}" srcOrd="0" destOrd="0" presId="urn:microsoft.com/office/officeart/2005/8/layout/venn1"/>
    <dgm:cxn modelId="{68069423-CBFF-481F-B235-1E1913440E6A}" type="presOf" srcId="{83D561A4-503F-45B2-B21E-B4C0A921F900}" destId="{B3DBAB2C-2BCB-4EFA-8EF8-288AFF90DBD0}" srcOrd="1" destOrd="0" presId="urn:microsoft.com/office/officeart/2005/8/layout/venn1"/>
    <dgm:cxn modelId="{D015DEAD-493F-45CE-AAE9-CD719F323645}" srcId="{37280AB1-95FF-42E8-94B7-DCF4D2A09A09}" destId="{8AF86F65-257F-4D4B-8F3E-9FA582CE5FAF}" srcOrd="0" destOrd="0" parTransId="{C45125E2-98D0-4EC3-AB7A-F16C57EC95B7}" sibTransId="{A1035C21-FDB7-4EAC-89CB-CA0A13638908}"/>
    <dgm:cxn modelId="{462C5C2E-2CFE-499B-9A9E-5EC9260418B4}" srcId="{37280AB1-95FF-42E8-94B7-DCF4D2A09A09}" destId="{83D561A4-503F-45B2-B21E-B4C0A921F900}" srcOrd="1" destOrd="0" parTransId="{586C31D1-E2EE-43F5-9333-75504CDB2A01}" sibTransId="{3537B17F-CEEC-4777-8EED-6853E79A7526}"/>
    <dgm:cxn modelId="{29FF4B64-5C08-4E74-8932-0D3D4837289D}" type="presOf" srcId="{8AF86F65-257F-4D4B-8F3E-9FA582CE5FAF}" destId="{9833359F-7D17-45D4-8EB8-A5BB503C7C74}" srcOrd="1" destOrd="0" presId="urn:microsoft.com/office/officeart/2005/8/layout/venn1"/>
    <dgm:cxn modelId="{EA743006-6E4F-448C-9C47-3BBCDC054350}" type="presOf" srcId="{37280AB1-95FF-42E8-94B7-DCF4D2A09A09}" destId="{54AD1ADC-A634-4621-A4E4-473A7E172D0E}" srcOrd="0" destOrd="0" presId="urn:microsoft.com/office/officeart/2005/8/layout/venn1"/>
    <dgm:cxn modelId="{2DB4129D-7F7F-4D29-93B6-129D3BFA8879}" type="presParOf" srcId="{54AD1ADC-A634-4621-A4E4-473A7E172D0E}" destId="{ED9FBEAD-8068-422C-B57A-30CFA25C3E76}" srcOrd="0" destOrd="0" presId="urn:microsoft.com/office/officeart/2005/8/layout/venn1"/>
    <dgm:cxn modelId="{F09C66A3-7547-4EF8-8A16-B9BE00F093C6}" type="presParOf" srcId="{54AD1ADC-A634-4621-A4E4-473A7E172D0E}" destId="{9833359F-7D17-45D4-8EB8-A5BB503C7C74}" srcOrd="1" destOrd="0" presId="urn:microsoft.com/office/officeart/2005/8/layout/venn1"/>
    <dgm:cxn modelId="{EBCCE99A-62E8-4509-A4BC-457A61C3A017}" type="presParOf" srcId="{54AD1ADC-A634-4621-A4E4-473A7E172D0E}" destId="{C4F96459-0667-46A5-8464-979D32A5AFC0}" srcOrd="2" destOrd="0" presId="urn:microsoft.com/office/officeart/2005/8/layout/venn1"/>
    <dgm:cxn modelId="{CD8955EE-5281-4A23-950D-90D42CC10BFD}" type="presParOf" srcId="{54AD1ADC-A634-4621-A4E4-473A7E172D0E}" destId="{B3DBAB2C-2BCB-4EFA-8EF8-288AFF90DBD0}" srcOrd="3" destOrd="0" presId="urn:microsoft.com/office/officeart/2005/8/layout/ven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D2F99239-ADAA-43C4-A157-005E3A681CB1}" type="doc">
      <dgm:prSet loTypeId="urn:microsoft.com/office/officeart/2005/8/layout/orgChart1" loCatId="hierarchy" qsTypeId="urn:microsoft.com/office/officeart/2005/8/quickstyle/simple1" qsCatId="simple" csTypeId="urn:microsoft.com/office/officeart/2005/8/colors/accent1_2" csCatId="accent1"/>
      <dgm:spPr/>
      <dgm:t>
        <a:bodyPr/>
        <a:lstStyle/>
        <a:p>
          <a:endParaRPr lang="en-GB"/>
        </a:p>
      </dgm:t>
    </dgm:pt>
    <dgm:pt modelId="{A216A04D-80BF-4D62-86B8-B2A727123A9B}">
      <dgm:prSet/>
      <dgm:spPr/>
      <dgm:t>
        <a:bodyPr/>
        <a:lstStyle/>
        <a:p>
          <a:pPr rtl="0"/>
          <a:r>
            <a:rPr lang="en-GB" b="0" baseline="0" dirty="0" smtClean="0"/>
            <a:t>Part 1 – Summary</a:t>
          </a:r>
          <a:br>
            <a:rPr lang="en-GB" b="0" baseline="0" dirty="0" smtClean="0"/>
          </a:br>
          <a:r>
            <a:rPr lang="en-GB" b="0" baseline="0" dirty="0" smtClean="0"/>
            <a:t/>
          </a:r>
          <a:br>
            <a:rPr lang="en-GB" b="0" baseline="0" dirty="0" smtClean="0"/>
          </a:br>
          <a:r>
            <a:rPr lang="en-GB" b="0" baseline="0" dirty="0" smtClean="0"/>
            <a:t>At MSR our job is to take languages forward</a:t>
          </a:r>
          <a:br>
            <a:rPr lang="en-GB" b="0" baseline="0" dirty="0" smtClean="0"/>
          </a:br>
          <a:r>
            <a:rPr lang="en-GB" b="0" baseline="0" dirty="0" smtClean="0"/>
            <a:t/>
          </a:r>
          <a:br>
            <a:rPr lang="en-GB" b="0" baseline="0" dirty="0" smtClean="0"/>
          </a:br>
          <a:r>
            <a:rPr lang="en-GB" b="0" baseline="0" dirty="0" smtClean="0"/>
            <a:t>F# 1.0-2.0 focused on </a:t>
          </a:r>
          <a:r>
            <a:rPr lang="en-GB" b="0" baseline="0" dirty="0" err="1" smtClean="0"/>
            <a:t>FP+OO+Parallel+Units</a:t>
          </a:r>
          <a:r>
            <a:rPr lang="en-GB" b="0" baseline="0" dirty="0" smtClean="0"/>
            <a:t/>
          </a:r>
          <a:br>
            <a:rPr lang="en-GB" b="0" baseline="0" dirty="0" smtClean="0"/>
          </a:br>
          <a:r>
            <a:rPr lang="en-GB" b="0" baseline="0" dirty="0" smtClean="0"/>
            <a:t/>
          </a:r>
          <a:br>
            <a:rPr lang="en-GB" b="0" baseline="0" dirty="0" smtClean="0"/>
          </a:br>
          <a:r>
            <a:rPr lang="en-GB" b="0" baseline="0" dirty="0" smtClean="0"/>
            <a:t>F# 3.0 focuses on information integration</a:t>
          </a:r>
          <a:br>
            <a:rPr lang="en-GB" b="0" baseline="0" dirty="0" smtClean="0"/>
          </a:br>
          <a:endParaRPr lang="en-GB" dirty="0"/>
        </a:p>
      </dgm:t>
    </dgm:pt>
    <dgm:pt modelId="{131BBCE9-704E-4021-B2EB-F3CCA79DB00A}" type="parTrans" cxnId="{6C01342D-527A-4C9F-967D-7445119AB4BE}">
      <dgm:prSet/>
      <dgm:spPr/>
      <dgm:t>
        <a:bodyPr/>
        <a:lstStyle/>
        <a:p>
          <a:endParaRPr lang="en-GB"/>
        </a:p>
      </dgm:t>
    </dgm:pt>
    <dgm:pt modelId="{40B28B7A-EC54-4DBA-A422-75C24B31A63E}" type="sibTrans" cxnId="{6C01342D-527A-4C9F-967D-7445119AB4BE}">
      <dgm:prSet/>
      <dgm:spPr/>
      <dgm:t>
        <a:bodyPr/>
        <a:lstStyle/>
        <a:p>
          <a:endParaRPr lang="en-GB"/>
        </a:p>
      </dgm:t>
    </dgm:pt>
    <dgm:pt modelId="{91A33E2A-D1D0-4231-8717-5CDCD49B25D5}" type="pres">
      <dgm:prSet presAssocID="{D2F99239-ADAA-43C4-A157-005E3A681CB1}" presName="hierChild1" presStyleCnt="0">
        <dgm:presLayoutVars>
          <dgm:orgChart val="1"/>
          <dgm:chPref val="1"/>
          <dgm:dir/>
          <dgm:animOne val="branch"/>
          <dgm:animLvl val="lvl"/>
          <dgm:resizeHandles/>
        </dgm:presLayoutVars>
      </dgm:prSet>
      <dgm:spPr/>
      <dgm:t>
        <a:bodyPr/>
        <a:lstStyle/>
        <a:p>
          <a:endParaRPr lang="en-GB"/>
        </a:p>
      </dgm:t>
    </dgm:pt>
    <dgm:pt modelId="{EC837B64-DE45-4E50-8C2C-55AE32D7C12D}" type="pres">
      <dgm:prSet presAssocID="{A216A04D-80BF-4D62-86B8-B2A727123A9B}" presName="hierRoot1" presStyleCnt="0">
        <dgm:presLayoutVars>
          <dgm:hierBranch val="init"/>
        </dgm:presLayoutVars>
      </dgm:prSet>
      <dgm:spPr/>
    </dgm:pt>
    <dgm:pt modelId="{DF7F3701-3B15-4256-8990-8E139077E4E7}" type="pres">
      <dgm:prSet presAssocID="{A216A04D-80BF-4D62-86B8-B2A727123A9B}" presName="rootComposite1" presStyleCnt="0"/>
      <dgm:spPr/>
    </dgm:pt>
    <dgm:pt modelId="{441A4C77-5D4C-4807-A0F2-8C51A874502C}" type="pres">
      <dgm:prSet presAssocID="{A216A04D-80BF-4D62-86B8-B2A727123A9B}" presName="rootText1" presStyleLbl="node0" presStyleIdx="0" presStyleCnt="1">
        <dgm:presLayoutVars>
          <dgm:chPref val="3"/>
        </dgm:presLayoutVars>
      </dgm:prSet>
      <dgm:spPr/>
      <dgm:t>
        <a:bodyPr/>
        <a:lstStyle/>
        <a:p>
          <a:endParaRPr lang="en-GB"/>
        </a:p>
      </dgm:t>
    </dgm:pt>
    <dgm:pt modelId="{F71A6357-7DE9-49EE-A9CA-84DD1E391A6B}" type="pres">
      <dgm:prSet presAssocID="{A216A04D-80BF-4D62-86B8-B2A727123A9B}" presName="rootConnector1" presStyleLbl="node1" presStyleIdx="0" presStyleCnt="0"/>
      <dgm:spPr/>
      <dgm:t>
        <a:bodyPr/>
        <a:lstStyle/>
        <a:p>
          <a:endParaRPr lang="en-GB"/>
        </a:p>
      </dgm:t>
    </dgm:pt>
    <dgm:pt modelId="{A15BC738-6B89-4ACD-A2E2-C42E90B84D27}" type="pres">
      <dgm:prSet presAssocID="{A216A04D-80BF-4D62-86B8-B2A727123A9B}" presName="hierChild2" presStyleCnt="0"/>
      <dgm:spPr/>
    </dgm:pt>
    <dgm:pt modelId="{5520E438-8FCE-4AB0-819A-6FFF19C97AC4}" type="pres">
      <dgm:prSet presAssocID="{A216A04D-80BF-4D62-86B8-B2A727123A9B}" presName="hierChild3" presStyleCnt="0"/>
      <dgm:spPr/>
    </dgm:pt>
  </dgm:ptLst>
  <dgm:cxnLst>
    <dgm:cxn modelId="{E6DD0740-7312-46BD-879F-A5660877D76D}" type="presOf" srcId="{A216A04D-80BF-4D62-86B8-B2A727123A9B}" destId="{F71A6357-7DE9-49EE-A9CA-84DD1E391A6B}" srcOrd="1" destOrd="0" presId="urn:microsoft.com/office/officeart/2005/8/layout/orgChart1"/>
    <dgm:cxn modelId="{57C0D671-803E-4965-BA90-4B5B2BAEE5BB}" type="presOf" srcId="{D2F99239-ADAA-43C4-A157-005E3A681CB1}" destId="{91A33E2A-D1D0-4231-8717-5CDCD49B25D5}" srcOrd="0" destOrd="0" presId="urn:microsoft.com/office/officeart/2005/8/layout/orgChart1"/>
    <dgm:cxn modelId="{6C01342D-527A-4C9F-967D-7445119AB4BE}" srcId="{D2F99239-ADAA-43C4-A157-005E3A681CB1}" destId="{A216A04D-80BF-4D62-86B8-B2A727123A9B}" srcOrd="0" destOrd="0" parTransId="{131BBCE9-704E-4021-B2EB-F3CCA79DB00A}" sibTransId="{40B28B7A-EC54-4DBA-A422-75C24B31A63E}"/>
    <dgm:cxn modelId="{D52D00B3-967E-46F4-A968-24C9EBA6EE07}" type="presOf" srcId="{A216A04D-80BF-4D62-86B8-B2A727123A9B}" destId="{441A4C77-5D4C-4807-A0F2-8C51A874502C}" srcOrd="0" destOrd="0" presId="urn:microsoft.com/office/officeart/2005/8/layout/orgChart1"/>
    <dgm:cxn modelId="{EC74330B-7234-43A3-8F1B-0B30B42972D6}" type="presParOf" srcId="{91A33E2A-D1D0-4231-8717-5CDCD49B25D5}" destId="{EC837B64-DE45-4E50-8C2C-55AE32D7C12D}" srcOrd="0" destOrd="0" presId="urn:microsoft.com/office/officeart/2005/8/layout/orgChart1"/>
    <dgm:cxn modelId="{CE2E334A-E318-4B12-A2D7-F309CACB074E}" type="presParOf" srcId="{EC837B64-DE45-4E50-8C2C-55AE32D7C12D}" destId="{DF7F3701-3B15-4256-8990-8E139077E4E7}" srcOrd="0" destOrd="0" presId="urn:microsoft.com/office/officeart/2005/8/layout/orgChart1"/>
    <dgm:cxn modelId="{E74FD242-7EF4-4B26-8F82-52D95EE1E851}" type="presParOf" srcId="{DF7F3701-3B15-4256-8990-8E139077E4E7}" destId="{441A4C77-5D4C-4807-A0F2-8C51A874502C}" srcOrd="0" destOrd="0" presId="urn:microsoft.com/office/officeart/2005/8/layout/orgChart1"/>
    <dgm:cxn modelId="{6EC58C3F-B2D7-4186-8731-36827D5E3A3C}" type="presParOf" srcId="{DF7F3701-3B15-4256-8990-8E139077E4E7}" destId="{F71A6357-7DE9-49EE-A9CA-84DD1E391A6B}" srcOrd="1" destOrd="0" presId="urn:microsoft.com/office/officeart/2005/8/layout/orgChart1"/>
    <dgm:cxn modelId="{3307B61B-1FFD-4766-BFC4-E5B33DBBABEE}" type="presParOf" srcId="{EC837B64-DE45-4E50-8C2C-55AE32D7C12D}" destId="{A15BC738-6B89-4ACD-A2E2-C42E90B84D27}" srcOrd="1" destOrd="0" presId="urn:microsoft.com/office/officeart/2005/8/layout/orgChart1"/>
    <dgm:cxn modelId="{F621222F-6688-4984-97C8-C54381F0368E}" type="presParOf" srcId="{EC837B64-DE45-4E50-8C2C-55AE32D7C12D}" destId="{5520E438-8FCE-4AB0-819A-6FFF19C97AC4}"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D2F99239-ADAA-43C4-A157-005E3A681CB1}"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GB"/>
        </a:p>
      </dgm:t>
    </dgm:pt>
    <dgm:pt modelId="{A216A04D-80BF-4D62-86B8-B2A727123A9B}">
      <dgm:prSet custT="1"/>
      <dgm:spPr/>
      <dgm:t>
        <a:bodyPr/>
        <a:lstStyle/>
        <a:p>
          <a:pPr rtl="0"/>
          <a:r>
            <a:rPr lang="en-GB" sz="2800" b="1" baseline="0" dirty="0" smtClean="0"/>
            <a:t>Summary</a:t>
          </a:r>
          <a:br>
            <a:rPr lang="en-GB" sz="2800" b="1" baseline="0" dirty="0" smtClean="0"/>
          </a:br>
          <a:r>
            <a:rPr lang="en-GB" sz="2800" b="1" baseline="0" dirty="0" smtClean="0"/>
            <a:t/>
          </a:r>
          <a:br>
            <a:rPr lang="en-GB" sz="2800" b="1" baseline="0" dirty="0" smtClean="0"/>
          </a:br>
          <a:r>
            <a:rPr lang="en-GB" sz="2800" b="1" dirty="0" smtClean="0">
              <a:solidFill>
                <a:schemeClr val="tx1"/>
              </a:solidFill>
              <a:latin typeface="Candara" pitchFamily="34" charset="0"/>
            </a:rPr>
            <a:t>The world is information rich, our programming needs to be information-rich too</a:t>
          </a:r>
          <a:br>
            <a:rPr lang="en-GB" sz="2800" b="1" dirty="0" smtClean="0">
              <a:solidFill>
                <a:schemeClr val="tx1"/>
              </a:solidFill>
              <a:latin typeface="Candara" pitchFamily="34" charset="0"/>
            </a:rPr>
          </a:br>
          <a:endParaRPr lang="en-GB" sz="2000" b="1" dirty="0" smtClean="0">
            <a:solidFill>
              <a:schemeClr val="tx1"/>
            </a:solidFill>
            <a:latin typeface="Candara" pitchFamily="34" charset="0"/>
          </a:endParaRPr>
        </a:p>
        <a:p>
          <a:pPr rtl="0"/>
          <a:r>
            <a:rPr lang="en-GB" sz="2800" b="1" dirty="0" smtClean="0">
              <a:solidFill>
                <a:schemeClr val="tx1"/>
              </a:solidFill>
              <a:latin typeface="Candara" pitchFamily="34" charset="0"/>
            </a:rPr>
            <a:t>Big Data </a:t>
          </a:r>
          <a:r>
            <a:rPr lang="en-GB" sz="2000" b="1" dirty="0" smtClean="0">
              <a:solidFill>
                <a:schemeClr val="tx1"/>
              </a:solidFill>
              <a:latin typeface="Candara" pitchFamily="34" charset="0"/>
              <a:sym typeface="Wingdings" pitchFamily="2" charset="2"/>
            </a:rPr>
            <a:t> </a:t>
          </a:r>
          <a:r>
            <a:rPr lang="en-GB" sz="2800" b="1" dirty="0" smtClean="0">
              <a:solidFill>
                <a:schemeClr val="tx1"/>
              </a:solidFill>
              <a:latin typeface="Candara" pitchFamily="34" charset="0"/>
              <a:sym typeface="Wingdings" pitchFamily="2" charset="2"/>
            </a:rPr>
            <a:t>Big Metadata</a:t>
          </a:r>
        </a:p>
        <a:p>
          <a:pPr rtl="0"/>
          <a:r>
            <a:rPr lang="en-GB" sz="2000" b="1" dirty="0" smtClean="0">
              <a:solidFill>
                <a:schemeClr val="tx1"/>
              </a:solidFill>
              <a:latin typeface="Candara" pitchFamily="34" charset="0"/>
            </a:rPr>
            <a:t/>
          </a:r>
          <a:br>
            <a:rPr lang="en-GB" sz="2000" b="1" dirty="0" smtClean="0">
              <a:solidFill>
                <a:schemeClr val="tx1"/>
              </a:solidFill>
              <a:latin typeface="Candara" pitchFamily="34" charset="0"/>
            </a:rPr>
          </a:br>
          <a:r>
            <a:rPr lang="en-GB" sz="2800" b="1" dirty="0" smtClean="0">
              <a:solidFill>
                <a:schemeClr val="tx1"/>
              </a:solidFill>
              <a:latin typeface="Candara" pitchFamily="34" charset="0"/>
            </a:rPr>
            <a:t>Information-richness changes how we think about strongly-typed programming languages</a:t>
          </a:r>
          <a:endParaRPr lang="en-GB" sz="2800" b="1" dirty="0"/>
        </a:p>
      </dgm:t>
    </dgm:pt>
    <dgm:pt modelId="{131BBCE9-704E-4021-B2EB-F3CCA79DB00A}" type="parTrans" cxnId="{6C01342D-527A-4C9F-967D-7445119AB4BE}">
      <dgm:prSet/>
      <dgm:spPr/>
      <dgm:t>
        <a:bodyPr/>
        <a:lstStyle/>
        <a:p>
          <a:endParaRPr lang="en-GB"/>
        </a:p>
      </dgm:t>
    </dgm:pt>
    <dgm:pt modelId="{40B28B7A-EC54-4DBA-A422-75C24B31A63E}" type="sibTrans" cxnId="{6C01342D-527A-4C9F-967D-7445119AB4BE}">
      <dgm:prSet/>
      <dgm:spPr/>
      <dgm:t>
        <a:bodyPr/>
        <a:lstStyle/>
        <a:p>
          <a:endParaRPr lang="en-GB"/>
        </a:p>
      </dgm:t>
    </dgm:pt>
    <dgm:pt modelId="{91A33E2A-D1D0-4231-8717-5CDCD49B25D5}" type="pres">
      <dgm:prSet presAssocID="{D2F99239-ADAA-43C4-A157-005E3A681CB1}" presName="hierChild1" presStyleCnt="0">
        <dgm:presLayoutVars>
          <dgm:orgChart val="1"/>
          <dgm:chPref val="1"/>
          <dgm:dir/>
          <dgm:animOne val="branch"/>
          <dgm:animLvl val="lvl"/>
          <dgm:resizeHandles/>
        </dgm:presLayoutVars>
      </dgm:prSet>
      <dgm:spPr/>
      <dgm:t>
        <a:bodyPr/>
        <a:lstStyle/>
        <a:p>
          <a:endParaRPr lang="en-GB"/>
        </a:p>
      </dgm:t>
    </dgm:pt>
    <dgm:pt modelId="{EC837B64-DE45-4E50-8C2C-55AE32D7C12D}" type="pres">
      <dgm:prSet presAssocID="{A216A04D-80BF-4D62-86B8-B2A727123A9B}" presName="hierRoot1" presStyleCnt="0">
        <dgm:presLayoutVars>
          <dgm:hierBranch val="init"/>
        </dgm:presLayoutVars>
      </dgm:prSet>
      <dgm:spPr/>
    </dgm:pt>
    <dgm:pt modelId="{DF7F3701-3B15-4256-8990-8E139077E4E7}" type="pres">
      <dgm:prSet presAssocID="{A216A04D-80BF-4D62-86B8-B2A727123A9B}" presName="rootComposite1" presStyleCnt="0"/>
      <dgm:spPr/>
    </dgm:pt>
    <dgm:pt modelId="{441A4C77-5D4C-4807-A0F2-8C51A874502C}" type="pres">
      <dgm:prSet presAssocID="{A216A04D-80BF-4D62-86B8-B2A727123A9B}" presName="rootText1" presStyleLbl="node0" presStyleIdx="0" presStyleCnt="1">
        <dgm:presLayoutVars>
          <dgm:chPref val="3"/>
        </dgm:presLayoutVars>
      </dgm:prSet>
      <dgm:spPr/>
      <dgm:t>
        <a:bodyPr/>
        <a:lstStyle/>
        <a:p>
          <a:endParaRPr lang="en-GB"/>
        </a:p>
      </dgm:t>
    </dgm:pt>
    <dgm:pt modelId="{F71A6357-7DE9-49EE-A9CA-84DD1E391A6B}" type="pres">
      <dgm:prSet presAssocID="{A216A04D-80BF-4D62-86B8-B2A727123A9B}" presName="rootConnector1" presStyleLbl="node1" presStyleIdx="0" presStyleCnt="0"/>
      <dgm:spPr/>
      <dgm:t>
        <a:bodyPr/>
        <a:lstStyle/>
        <a:p>
          <a:endParaRPr lang="en-GB"/>
        </a:p>
      </dgm:t>
    </dgm:pt>
    <dgm:pt modelId="{A15BC738-6B89-4ACD-A2E2-C42E90B84D27}" type="pres">
      <dgm:prSet presAssocID="{A216A04D-80BF-4D62-86B8-B2A727123A9B}" presName="hierChild2" presStyleCnt="0"/>
      <dgm:spPr/>
    </dgm:pt>
    <dgm:pt modelId="{5520E438-8FCE-4AB0-819A-6FFF19C97AC4}" type="pres">
      <dgm:prSet presAssocID="{A216A04D-80BF-4D62-86B8-B2A727123A9B}" presName="hierChild3" presStyleCnt="0"/>
      <dgm:spPr/>
    </dgm:pt>
  </dgm:ptLst>
  <dgm:cxnLst>
    <dgm:cxn modelId="{04EF22C5-403D-44E8-B2FB-86784B45C649}" type="presOf" srcId="{D2F99239-ADAA-43C4-A157-005E3A681CB1}" destId="{91A33E2A-D1D0-4231-8717-5CDCD49B25D5}" srcOrd="0" destOrd="0" presId="urn:microsoft.com/office/officeart/2005/8/layout/orgChart1"/>
    <dgm:cxn modelId="{2480FEF4-5744-474A-B128-697706695B99}" type="presOf" srcId="{A216A04D-80BF-4D62-86B8-B2A727123A9B}" destId="{441A4C77-5D4C-4807-A0F2-8C51A874502C}" srcOrd="0" destOrd="0" presId="urn:microsoft.com/office/officeart/2005/8/layout/orgChart1"/>
    <dgm:cxn modelId="{6C01342D-527A-4C9F-967D-7445119AB4BE}" srcId="{D2F99239-ADAA-43C4-A157-005E3A681CB1}" destId="{A216A04D-80BF-4D62-86B8-B2A727123A9B}" srcOrd="0" destOrd="0" parTransId="{131BBCE9-704E-4021-B2EB-F3CCA79DB00A}" sibTransId="{40B28B7A-EC54-4DBA-A422-75C24B31A63E}"/>
    <dgm:cxn modelId="{A3DA80A5-CE09-4074-9F6C-81C5EDDBD8E0}" type="presOf" srcId="{A216A04D-80BF-4D62-86B8-B2A727123A9B}" destId="{F71A6357-7DE9-49EE-A9CA-84DD1E391A6B}" srcOrd="1" destOrd="0" presId="urn:microsoft.com/office/officeart/2005/8/layout/orgChart1"/>
    <dgm:cxn modelId="{97B86F08-DBB0-44D3-8415-A970689E88EE}" type="presParOf" srcId="{91A33E2A-D1D0-4231-8717-5CDCD49B25D5}" destId="{EC837B64-DE45-4E50-8C2C-55AE32D7C12D}" srcOrd="0" destOrd="0" presId="urn:microsoft.com/office/officeart/2005/8/layout/orgChart1"/>
    <dgm:cxn modelId="{64B08292-6A76-409E-8447-19880C51C2B2}" type="presParOf" srcId="{EC837B64-DE45-4E50-8C2C-55AE32D7C12D}" destId="{DF7F3701-3B15-4256-8990-8E139077E4E7}" srcOrd="0" destOrd="0" presId="urn:microsoft.com/office/officeart/2005/8/layout/orgChart1"/>
    <dgm:cxn modelId="{F41AF062-722A-4DD1-9BC6-4495D8AE4A92}" type="presParOf" srcId="{DF7F3701-3B15-4256-8990-8E139077E4E7}" destId="{441A4C77-5D4C-4807-A0F2-8C51A874502C}" srcOrd="0" destOrd="0" presId="urn:microsoft.com/office/officeart/2005/8/layout/orgChart1"/>
    <dgm:cxn modelId="{3834E402-03FB-423B-8A2F-41D7A1776A20}" type="presParOf" srcId="{DF7F3701-3B15-4256-8990-8E139077E4E7}" destId="{F71A6357-7DE9-49EE-A9CA-84DD1E391A6B}" srcOrd="1" destOrd="0" presId="urn:microsoft.com/office/officeart/2005/8/layout/orgChart1"/>
    <dgm:cxn modelId="{D29C9FA0-0A09-4B73-9423-23F17D72A63F}" type="presParOf" srcId="{EC837B64-DE45-4E50-8C2C-55AE32D7C12D}" destId="{A15BC738-6B89-4ACD-A2E2-C42E90B84D27}" srcOrd="1" destOrd="0" presId="urn:microsoft.com/office/officeart/2005/8/layout/orgChart1"/>
    <dgm:cxn modelId="{E432DE66-24A8-4BDE-97DB-B7C524D09F19}" type="presParOf" srcId="{EC837B64-DE45-4E50-8C2C-55AE32D7C12D}" destId="{5520E438-8FCE-4AB0-819A-6FFF19C97AC4}"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3E59426-6EE7-4456-BD4E-B1F27E3F192A}">
      <dsp:nvSpPr>
        <dsp:cNvPr id="0" name=""/>
        <dsp:cNvSpPr/>
      </dsp:nvSpPr>
      <dsp:spPr>
        <a:xfrm>
          <a:off x="628649" y="0"/>
          <a:ext cx="7124700" cy="4561205"/>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12B4514-3E23-46E3-95C5-2E0E51FFEA7A}">
      <dsp:nvSpPr>
        <dsp:cNvPr id="0" name=""/>
        <dsp:cNvSpPr/>
      </dsp:nvSpPr>
      <dsp:spPr>
        <a:xfrm>
          <a:off x="0" y="1368361"/>
          <a:ext cx="2514600" cy="1824482"/>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sz="6500" kern="1200" dirty="0" smtClean="0">
              <a:solidFill>
                <a:schemeClr val="bg1"/>
              </a:solidFill>
            </a:rPr>
            <a:t>1992</a:t>
          </a:r>
          <a:endParaRPr lang="en-GB" sz="6500" kern="1200" dirty="0">
            <a:solidFill>
              <a:schemeClr val="bg1"/>
            </a:solidFill>
          </a:endParaRPr>
        </a:p>
      </dsp:txBody>
      <dsp:txXfrm>
        <a:off x="89064" y="1457425"/>
        <a:ext cx="2336472" cy="1646354"/>
      </dsp:txXfrm>
    </dsp:sp>
    <dsp:sp modelId="{E0413F42-40D4-4F62-A0ED-661855005248}">
      <dsp:nvSpPr>
        <dsp:cNvPr id="0" name=""/>
        <dsp:cNvSpPr/>
      </dsp:nvSpPr>
      <dsp:spPr>
        <a:xfrm>
          <a:off x="2933699" y="1368361"/>
          <a:ext cx="2514600" cy="1824482"/>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rtl="0">
            <a:lnSpc>
              <a:spcPct val="90000"/>
            </a:lnSpc>
            <a:spcBef>
              <a:spcPct val="0"/>
            </a:spcBef>
            <a:spcAft>
              <a:spcPct val="35000"/>
            </a:spcAft>
          </a:pPr>
          <a:r>
            <a:rPr lang="en-GB" sz="2400" kern="1200" dirty="0" smtClean="0">
              <a:solidFill>
                <a:schemeClr val="bg1"/>
              </a:solidFill>
            </a:rPr>
            <a:t>…</a:t>
          </a:r>
          <a:endParaRPr lang="en-GB" sz="2400" kern="1200" dirty="0">
            <a:solidFill>
              <a:schemeClr val="bg1"/>
            </a:solidFill>
          </a:endParaRPr>
        </a:p>
      </dsp:txBody>
      <dsp:txXfrm>
        <a:off x="3022763" y="1457425"/>
        <a:ext cx="2336472" cy="1646354"/>
      </dsp:txXfrm>
    </dsp:sp>
    <dsp:sp modelId="{3579FA4E-3BD6-4BDC-8449-D8FB5561DDCD}">
      <dsp:nvSpPr>
        <dsp:cNvPr id="0" name=""/>
        <dsp:cNvSpPr/>
      </dsp:nvSpPr>
      <dsp:spPr>
        <a:xfrm>
          <a:off x="5867400" y="1368361"/>
          <a:ext cx="2514600" cy="1824482"/>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sz="6500" kern="1200" dirty="0" smtClean="0">
              <a:solidFill>
                <a:schemeClr val="bg1"/>
              </a:solidFill>
            </a:rPr>
            <a:t>2012</a:t>
          </a:r>
          <a:endParaRPr lang="en-GB" sz="6500" kern="1200" dirty="0">
            <a:solidFill>
              <a:schemeClr val="bg1"/>
            </a:solidFill>
          </a:endParaRPr>
        </a:p>
      </dsp:txBody>
      <dsp:txXfrm>
        <a:off x="5956464" y="1457425"/>
        <a:ext cx="2336472" cy="164635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BFC3DA-A95C-4316-B5C1-1D964B4B0F23}">
      <dsp:nvSpPr>
        <dsp:cNvPr id="0" name=""/>
        <dsp:cNvSpPr/>
      </dsp:nvSpPr>
      <dsp:spPr>
        <a:xfrm>
          <a:off x="0" y="850778"/>
          <a:ext cx="2619374" cy="1571624"/>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accent1">
              <a:hueOff val="0"/>
              <a:satOff val="0"/>
              <a:lumOff val="0"/>
              <a:alphaOff val="0"/>
              <a:shade val="25000"/>
              <a:satMod val="15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133350" tIns="133350" rIns="133350" bIns="133350" numCol="1" spcCol="1270" anchor="ctr" anchorCtr="0">
          <a:noAutofit/>
        </a:bodyPr>
        <a:lstStyle/>
        <a:p>
          <a:pPr lvl="0" algn="ctr" defTabSz="1555750" rtl="0">
            <a:lnSpc>
              <a:spcPct val="90000"/>
            </a:lnSpc>
            <a:spcBef>
              <a:spcPct val="0"/>
            </a:spcBef>
            <a:spcAft>
              <a:spcPct val="35000"/>
            </a:spcAft>
          </a:pPr>
          <a:r>
            <a:rPr lang="en-GB" sz="3500" kern="1200" dirty="0" smtClean="0"/>
            <a:t>.NET CLI </a:t>
          </a:r>
        </a:p>
        <a:p>
          <a:pPr lvl="0" algn="ctr" defTabSz="1555750" rtl="0">
            <a:lnSpc>
              <a:spcPct val="90000"/>
            </a:lnSpc>
            <a:spcBef>
              <a:spcPct val="0"/>
            </a:spcBef>
            <a:spcAft>
              <a:spcPct val="35000"/>
            </a:spcAft>
          </a:pPr>
          <a:r>
            <a:rPr lang="en-GB" sz="3500" kern="1200" dirty="0" smtClean="0"/>
            <a:t>2.0-4.0</a:t>
          </a:r>
          <a:endParaRPr lang="en-GB" sz="3500" kern="1200" dirty="0"/>
        </a:p>
      </dsp:txBody>
      <dsp:txXfrm>
        <a:off x="0" y="850778"/>
        <a:ext cx="2619374" cy="1571624"/>
      </dsp:txXfrm>
    </dsp:sp>
    <dsp:sp modelId="{EAC128E0-B124-45FB-8D3C-3545493916D3}">
      <dsp:nvSpPr>
        <dsp:cNvPr id="0" name=""/>
        <dsp:cNvSpPr/>
      </dsp:nvSpPr>
      <dsp:spPr>
        <a:xfrm>
          <a:off x="2881312" y="850778"/>
          <a:ext cx="2619374" cy="1571624"/>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accent1">
              <a:hueOff val="0"/>
              <a:satOff val="0"/>
              <a:lumOff val="0"/>
              <a:alphaOff val="0"/>
              <a:shade val="25000"/>
              <a:satMod val="15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133350" tIns="133350" rIns="133350" bIns="133350" numCol="1" spcCol="1270" anchor="ctr" anchorCtr="0">
          <a:noAutofit/>
        </a:bodyPr>
        <a:lstStyle/>
        <a:p>
          <a:pPr lvl="0" algn="ctr" defTabSz="1555750" rtl="0">
            <a:lnSpc>
              <a:spcPct val="90000"/>
            </a:lnSpc>
            <a:spcBef>
              <a:spcPct val="0"/>
            </a:spcBef>
            <a:spcAft>
              <a:spcPct val="35000"/>
            </a:spcAft>
          </a:pPr>
          <a:r>
            <a:rPr lang="en-GB" sz="3500" kern="1200" dirty="0" smtClean="0"/>
            <a:t>C#/VB </a:t>
          </a:r>
        </a:p>
        <a:p>
          <a:pPr lvl="0" algn="ctr" defTabSz="1555750" rtl="0">
            <a:lnSpc>
              <a:spcPct val="90000"/>
            </a:lnSpc>
            <a:spcBef>
              <a:spcPct val="0"/>
            </a:spcBef>
            <a:spcAft>
              <a:spcPct val="35000"/>
            </a:spcAft>
          </a:pPr>
          <a:r>
            <a:rPr lang="en-GB" sz="3500" kern="1200" dirty="0" smtClean="0"/>
            <a:t>1.0-5.0</a:t>
          </a:r>
          <a:endParaRPr lang="en-GB" sz="3500" kern="1200" dirty="0"/>
        </a:p>
      </dsp:txBody>
      <dsp:txXfrm>
        <a:off x="2881312" y="850778"/>
        <a:ext cx="2619374" cy="1571624"/>
      </dsp:txXfrm>
    </dsp:sp>
    <dsp:sp modelId="{8D6C514E-5F0B-4031-86ED-B4F24281469C}">
      <dsp:nvSpPr>
        <dsp:cNvPr id="0" name=""/>
        <dsp:cNvSpPr/>
      </dsp:nvSpPr>
      <dsp:spPr>
        <a:xfrm>
          <a:off x="5762625" y="850778"/>
          <a:ext cx="2619374" cy="1571624"/>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accent1">
              <a:hueOff val="0"/>
              <a:satOff val="0"/>
              <a:lumOff val="0"/>
              <a:alphaOff val="0"/>
              <a:shade val="25000"/>
              <a:satMod val="15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133350" tIns="133350" rIns="133350" bIns="133350" numCol="1" spcCol="1270" anchor="ctr" anchorCtr="0">
          <a:noAutofit/>
        </a:bodyPr>
        <a:lstStyle/>
        <a:p>
          <a:pPr lvl="0" algn="ctr" defTabSz="1555750" rtl="0">
            <a:lnSpc>
              <a:spcPct val="90000"/>
            </a:lnSpc>
            <a:spcBef>
              <a:spcPct val="0"/>
            </a:spcBef>
            <a:spcAft>
              <a:spcPct val="35000"/>
            </a:spcAft>
          </a:pPr>
          <a:r>
            <a:rPr lang="en-GB" sz="3500" kern="1200" dirty="0" smtClean="0"/>
            <a:t>F#</a:t>
          </a:r>
        </a:p>
        <a:p>
          <a:pPr lvl="0" algn="ctr" defTabSz="1555750" rtl="0">
            <a:lnSpc>
              <a:spcPct val="90000"/>
            </a:lnSpc>
            <a:spcBef>
              <a:spcPct val="0"/>
            </a:spcBef>
            <a:spcAft>
              <a:spcPct val="35000"/>
            </a:spcAft>
          </a:pPr>
          <a:r>
            <a:rPr lang="en-GB" sz="3500" kern="1200" dirty="0" smtClean="0"/>
            <a:t>2.0</a:t>
          </a:r>
          <a:endParaRPr lang="en-GB" sz="3500" kern="1200" dirty="0"/>
        </a:p>
      </dsp:txBody>
      <dsp:txXfrm>
        <a:off x="5762625" y="850778"/>
        <a:ext cx="2619374" cy="157162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CFAAE5E-BDB0-418C-920A-B2D10BB38FDD}">
      <dsp:nvSpPr>
        <dsp:cNvPr id="0" name=""/>
        <dsp:cNvSpPr/>
      </dsp:nvSpPr>
      <dsp:spPr>
        <a:xfrm>
          <a:off x="2097205" y="923940"/>
          <a:ext cx="3520286" cy="1469538"/>
        </a:xfrm>
        <a:prstGeom prst="rightArrow">
          <a:avLst/>
        </a:prstGeom>
        <a:noFill/>
        <a:ln>
          <a:noFill/>
        </a:ln>
        <a:effectLst/>
      </dsp:spPr>
      <dsp:style>
        <a:lnRef idx="0">
          <a:scrgbClr r="0" g="0" b="0"/>
        </a:lnRef>
        <a:fillRef idx="1">
          <a:scrgbClr r="0" g="0" b="0"/>
        </a:fillRef>
        <a:effectRef idx="0">
          <a:scrgbClr r="0" g="0" b="0"/>
        </a:effectRef>
        <a:fontRef idx="minor"/>
      </dsp:style>
    </dsp:sp>
    <dsp:sp modelId="{B52632A9-B453-48F6-A6F7-D37DEAF8B1AC}">
      <dsp:nvSpPr>
        <dsp:cNvPr id="0" name=""/>
        <dsp:cNvSpPr/>
      </dsp:nvSpPr>
      <dsp:spPr>
        <a:xfrm>
          <a:off x="4032" y="2174157"/>
          <a:ext cx="2661325" cy="224409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lvl="0" algn="ctr" defTabSz="1111250">
            <a:lnSpc>
              <a:spcPct val="90000"/>
            </a:lnSpc>
            <a:spcBef>
              <a:spcPct val="0"/>
            </a:spcBef>
            <a:spcAft>
              <a:spcPct val="35000"/>
            </a:spcAft>
          </a:pPr>
          <a:r>
            <a:rPr lang="en-GB" sz="2500" b="1" kern="1200" dirty="0" smtClean="0">
              <a:latin typeface="Candara" pitchFamily="34" charset="0"/>
            </a:rPr>
            <a:t>The </a:t>
          </a:r>
          <a:r>
            <a:rPr lang="en-GB" sz="2500" b="1" kern="1200" dirty="0" smtClean="0">
              <a:solidFill>
                <a:srgbClr val="FFFF00"/>
              </a:solidFill>
              <a:latin typeface="Candara" pitchFamily="34" charset="0"/>
            </a:rPr>
            <a:t>dark days </a:t>
          </a:r>
          <a:r>
            <a:rPr lang="en-GB" sz="2500" b="1" kern="1200" dirty="0" smtClean="0">
              <a:latin typeface="Candara" pitchFamily="34" charset="0"/>
            </a:rPr>
            <a:t>of object fundamentalism are past us </a:t>
          </a:r>
          <a:r>
            <a:rPr lang="en-GB" sz="2500" b="1" kern="1200" dirty="0" smtClean="0">
              <a:latin typeface="Candara" pitchFamily="34" charset="0"/>
              <a:sym typeface="Wingdings" pitchFamily="2" charset="2"/>
            </a:rPr>
            <a:t></a:t>
          </a:r>
          <a:endParaRPr lang="en-GB" sz="2500" b="1" kern="1200" dirty="0">
            <a:latin typeface="Candara" pitchFamily="34" charset="0"/>
          </a:endParaRPr>
        </a:p>
      </dsp:txBody>
      <dsp:txXfrm>
        <a:off x="113579" y="2283704"/>
        <a:ext cx="2442231" cy="2024996"/>
      </dsp:txXfrm>
    </dsp:sp>
    <dsp:sp modelId="{C38102D6-B54A-4BEF-A77E-EA2945FD8620}">
      <dsp:nvSpPr>
        <dsp:cNvPr id="0" name=""/>
        <dsp:cNvSpPr/>
      </dsp:nvSpPr>
      <dsp:spPr>
        <a:xfrm>
          <a:off x="2798424" y="2174157"/>
          <a:ext cx="2661325" cy="224409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lvl="0" algn="ctr" defTabSz="1111250">
            <a:lnSpc>
              <a:spcPct val="90000"/>
            </a:lnSpc>
            <a:spcBef>
              <a:spcPct val="0"/>
            </a:spcBef>
            <a:spcAft>
              <a:spcPct val="35000"/>
            </a:spcAft>
          </a:pPr>
          <a:r>
            <a:rPr lang="en-US" sz="2500" b="1" kern="1200" dirty="0" smtClean="0">
              <a:solidFill>
                <a:srgbClr val="FFFF00"/>
              </a:solidFill>
              <a:latin typeface="Candara" pitchFamily="34" charset="0"/>
            </a:rPr>
            <a:t>Mixed OO/FP languages </a:t>
          </a:r>
          <a:r>
            <a:rPr lang="en-US" sz="2500" b="1" kern="1200" dirty="0" smtClean="0">
              <a:solidFill>
                <a:schemeClr val="tx1"/>
              </a:solidFill>
              <a:latin typeface="Candara" pitchFamily="34" charset="0"/>
            </a:rPr>
            <a:t>are now </a:t>
          </a:r>
          <a:r>
            <a:rPr lang="en-US" sz="2500" b="1" kern="1200" dirty="0" smtClean="0">
              <a:solidFill>
                <a:srgbClr val="FFFF00"/>
              </a:solidFill>
              <a:latin typeface="Candara" pitchFamily="34" charset="0"/>
            </a:rPr>
            <a:t>industry standard</a:t>
          </a:r>
        </a:p>
        <a:p>
          <a:pPr lvl="0" algn="ctr" defTabSz="1111250">
            <a:lnSpc>
              <a:spcPct val="90000"/>
            </a:lnSpc>
            <a:spcBef>
              <a:spcPct val="0"/>
            </a:spcBef>
            <a:spcAft>
              <a:spcPct val="35000"/>
            </a:spcAft>
          </a:pPr>
          <a:r>
            <a:rPr lang="en-US" sz="1400" b="1" kern="1200" dirty="0" smtClean="0">
              <a:solidFill>
                <a:srgbClr val="FFFF00"/>
              </a:solidFill>
              <a:latin typeface="Candara" pitchFamily="34" charset="0"/>
            </a:rPr>
            <a:t>(C#, C++, VB, Java, </a:t>
          </a:r>
          <a:r>
            <a:rPr lang="en-US" sz="1400" b="1" kern="1200" dirty="0" err="1" smtClean="0">
              <a:solidFill>
                <a:srgbClr val="FFFF00"/>
              </a:solidFill>
              <a:latin typeface="Candara" pitchFamily="34" charset="0"/>
            </a:rPr>
            <a:t>Javascript</a:t>
          </a:r>
          <a:r>
            <a:rPr lang="en-US" sz="1400" b="1" kern="1200" dirty="0" smtClean="0">
              <a:solidFill>
                <a:srgbClr val="FFFF00"/>
              </a:solidFill>
              <a:latin typeface="Candara" pitchFamily="34" charset="0"/>
            </a:rPr>
            <a:t>, </a:t>
          </a:r>
          <a:r>
            <a:rPr lang="en-US" sz="1400" b="1" kern="1200" dirty="0" err="1" smtClean="0">
              <a:solidFill>
                <a:srgbClr val="FFFF00"/>
              </a:solidFill>
              <a:latin typeface="Candara" pitchFamily="34" charset="0"/>
            </a:rPr>
            <a:t>Scala</a:t>
          </a:r>
          <a:r>
            <a:rPr lang="en-US" sz="1400" b="1" kern="1200" dirty="0" smtClean="0">
              <a:solidFill>
                <a:srgbClr val="FFFF00"/>
              </a:solidFill>
              <a:latin typeface="Candara" pitchFamily="34" charset="0"/>
            </a:rPr>
            <a:t>, F#, …)</a:t>
          </a:r>
          <a:endParaRPr lang="en-GB" sz="2000" b="1" kern="1200" dirty="0">
            <a:latin typeface="Candara" pitchFamily="34" charset="0"/>
          </a:endParaRPr>
        </a:p>
      </dsp:txBody>
      <dsp:txXfrm>
        <a:off x="2907971" y="2283704"/>
        <a:ext cx="2442231" cy="2024996"/>
      </dsp:txXfrm>
    </dsp:sp>
    <dsp:sp modelId="{3D61F710-B6E5-43AB-9DA8-C0106FC3CE42}">
      <dsp:nvSpPr>
        <dsp:cNvPr id="0" name=""/>
        <dsp:cNvSpPr/>
      </dsp:nvSpPr>
      <dsp:spPr>
        <a:xfrm>
          <a:off x="5592816" y="2174157"/>
          <a:ext cx="2661325" cy="224409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lvl="0" algn="ctr" defTabSz="1111250">
            <a:lnSpc>
              <a:spcPct val="90000"/>
            </a:lnSpc>
            <a:spcBef>
              <a:spcPct val="0"/>
            </a:spcBef>
            <a:spcAft>
              <a:spcPct val="35000"/>
            </a:spcAft>
          </a:pPr>
          <a:r>
            <a:rPr lang="en-US" sz="2500" b="1" kern="1200" dirty="0" smtClean="0">
              <a:solidFill>
                <a:schemeClr val="tx1"/>
              </a:solidFill>
              <a:latin typeface="Candara" pitchFamily="34" charset="0"/>
            </a:rPr>
            <a:t>MSR has </a:t>
          </a:r>
          <a:r>
            <a:rPr lang="en-US" sz="2500" b="1" kern="1200" dirty="0" smtClean="0">
              <a:solidFill>
                <a:srgbClr val="FFFF00"/>
              </a:solidFill>
              <a:latin typeface="Candara" pitchFamily="34" charset="0"/>
            </a:rPr>
            <a:t>played its part </a:t>
          </a:r>
          <a:r>
            <a:rPr lang="en-US" sz="2500" b="1" kern="1200" smtClean="0">
              <a:solidFill>
                <a:schemeClr val="tx1"/>
              </a:solidFill>
              <a:latin typeface="Candara" pitchFamily="34" charset="0"/>
            </a:rPr>
            <a:t>in this transformation</a:t>
          </a:r>
          <a:endParaRPr lang="en-GB" sz="2500" b="1" kern="1200" dirty="0">
            <a:latin typeface="Candara" pitchFamily="34" charset="0"/>
          </a:endParaRPr>
        </a:p>
      </dsp:txBody>
      <dsp:txXfrm>
        <a:off x="5702363" y="2283704"/>
        <a:ext cx="2442231" cy="202499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9FBEAD-8068-422C-B57A-30CFA25C3E76}">
      <dsp:nvSpPr>
        <dsp:cNvPr id="0" name=""/>
        <dsp:cNvSpPr/>
      </dsp:nvSpPr>
      <dsp:spPr>
        <a:xfrm>
          <a:off x="918055" y="1118970"/>
          <a:ext cx="3273099" cy="3219884"/>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lvl="0" algn="ctr" defTabSz="1244600">
            <a:lnSpc>
              <a:spcPct val="90000"/>
            </a:lnSpc>
            <a:spcBef>
              <a:spcPct val="0"/>
            </a:spcBef>
            <a:spcAft>
              <a:spcPct val="35000"/>
            </a:spcAft>
          </a:pPr>
          <a:r>
            <a:rPr lang="en-GB" sz="2800" kern="1200" dirty="0" smtClean="0"/>
            <a:t>Statically Typed</a:t>
          </a:r>
          <a:endParaRPr lang="en-GB" sz="2800" kern="1200" dirty="0"/>
        </a:p>
      </dsp:txBody>
      <dsp:txXfrm>
        <a:off x="1375109" y="1498663"/>
        <a:ext cx="1887192" cy="2460497"/>
      </dsp:txXfrm>
    </dsp:sp>
    <dsp:sp modelId="{C4F96459-0667-46A5-8464-979D32A5AFC0}">
      <dsp:nvSpPr>
        <dsp:cNvPr id="0" name=""/>
        <dsp:cNvSpPr/>
      </dsp:nvSpPr>
      <dsp:spPr>
        <a:xfrm>
          <a:off x="4324195" y="1118970"/>
          <a:ext cx="3273099" cy="3219884"/>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lvl="0" algn="ctr" defTabSz="1244600">
            <a:lnSpc>
              <a:spcPct val="90000"/>
            </a:lnSpc>
            <a:spcBef>
              <a:spcPct val="0"/>
            </a:spcBef>
            <a:spcAft>
              <a:spcPct val="35000"/>
            </a:spcAft>
          </a:pPr>
          <a:r>
            <a:rPr lang="en-GB" sz="2800" kern="1200" dirty="0" smtClean="0"/>
            <a:t>Dynamically Typed</a:t>
          </a:r>
          <a:endParaRPr lang="en-GB" sz="2800" kern="1200" dirty="0"/>
        </a:p>
      </dsp:txBody>
      <dsp:txXfrm>
        <a:off x="5253047" y="1498663"/>
        <a:ext cx="1887192" cy="246049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9FBEAD-8068-422C-B57A-30CFA25C3E76}">
      <dsp:nvSpPr>
        <dsp:cNvPr id="0" name=""/>
        <dsp:cNvSpPr/>
      </dsp:nvSpPr>
      <dsp:spPr>
        <a:xfrm>
          <a:off x="-63026" y="108979"/>
          <a:ext cx="4955228" cy="4744565"/>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lvl="0" algn="ctr" defTabSz="1866900">
            <a:lnSpc>
              <a:spcPct val="90000"/>
            </a:lnSpc>
            <a:spcBef>
              <a:spcPct val="0"/>
            </a:spcBef>
            <a:spcAft>
              <a:spcPct val="35000"/>
            </a:spcAft>
          </a:pPr>
          <a:r>
            <a:rPr lang="en-GB" sz="4200" kern="1200" dirty="0" smtClean="0"/>
            <a:t>Statically Typed</a:t>
          </a:r>
          <a:endParaRPr lang="en-GB" sz="4200" kern="1200" dirty="0"/>
        </a:p>
      </dsp:txBody>
      <dsp:txXfrm>
        <a:off x="628919" y="668466"/>
        <a:ext cx="2857068" cy="3625592"/>
      </dsp:txXfrm>
    </dsp:sp>
    <dsp:sp modelId="{C4F96459-0667-46A5-8464-979D32A5AFC0}">
      <dsp:nvSpPr>
        <dsp:cNvPr id="0" name=""/>
        <dsp:cNvSpPr/>
      </dsp:nvSpPr>
      <dsp:spPr>
        <a:xfrm>
          <a:off x="3156423" y="108979"/>
          <a:ext cx="4955228" cy="4744565"/>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lvl="0" algn="ctr" defTabSz="1866900">
            <a:lnSpc>
              <a:spcPct val="90000"/>
            </a:lnSpc>
            <a:spcBef>
              <a:spcPct val="0"/>
            </a:spcBef>
            <a:spcAft>
              <a:spcPct val="35000"/>
            </a:spcAft>
          </a:pPr>
          <a:r>
            <a:rPr lang="en-GB" sz="4200" kern="1200" dirty="0" smtClean="0"/>
            <a:t>Dynamically Typed</a:t>
          </a:r>
          <a:endParaRPr lang="en-GB" sz="4200" kern="1200" dirty="0"/>
        </a:p>
      </dsp:txBody>
      <dsp:txXfrm>
        <a:off x="4562636" y="668466"/>
        <a:ext cx="2857068" cy="362559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1A4C77-5D4C-4807-A0F2-8C51A874502C}">
      <dsp:nvSpPr>
        <dsp:cNvPr id="0" name=""/>
        <dsp:cNvSpPr/>
      </dsp:nvSpPr>
      <dsp:spPr>
        <a:xfrm>
          <a:off x="313097" y="41"/>
          <a:ext cx="7755805" cy="3877902"/>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lvl="0" algn="ctr" defTabSz="1333500" rtl="0">
            <a:lnSpc>
              <a:spcPct val="90000"/>
            </a:lnSpc>
            <a:spcBef>
              <a:spcPct val="0"/>
            </a:spcBef>
            <a:spcAft>
              <a:spcPct val="35000"/>
            </a:spcAft>
          </a:pPr>
          <a:r>
            <a:rPr lang="en-GB" sz="3000" b="0" kern="1200" baseline="0" dirty="0" smtClean="0"/>
            <a:t>Part 1 – Summary</a:t>
          </a:r>
          <a:br>
            <a:rPr lang="en-GB" sz="3000" b="0" kern="1200" baseline="0" dirty="0" smtClean="0"/>
          </a:br>
          <a:r>
            <a:rPr lang="en-GB" sz="3000" b="0" kern="1200" baseline="0" dirty="0" smtClean="0"/>
            <a:t/>
          </a:r>
          <a:br>
            <a:rPr lang="en-GB" sz="3000" b="0" kern="1200" baseline="0" dirty="0" smtClean="0"/>
          </a:br>
          <a:r>
            <a:rPr lang="en-GB" sz="3000" b="0" kern="1200" baseline="0" dirty="0" smtClean="0"/>
            <a:t>At MSR our job is to take languages forward</a:t>
          </a:r>
          <a:br>
            <a:rPr lang="en-GB" sz="3000" b="0" kern="1200" baseline="0" dirty="0" smtClean="0"/>
          </a:br>
          <a:r>
            <a:rPr lang="en-GB" sz="3000" b="0" kern="1200" baseline="0" dirty="0" smtClean="0"/>
            <a:t/>
          </a:r>
          <a:br>
            <a:rPr lang="en-GB" sz="3000" b="0" kern="1200" baseline="0" dirty="0" smtClean="0"/>
          </a:br>
          <a:r>
            <a:rPr lang="en-GB" sz="3000" b="0" kern="1200" baseline="0" dirty="0" smtClean="0"/>
            <a:t>F# 1.0-2.0 focused on </a:t>
          </a:r>
          <a:r>
            <a:rPr lang="en-GB" sz="3000" b="0" kern="1200" baseline="0" dirty="0" err="1" smtClean="0"/>
            <a:t>FP+OO+Parallel+Units</a:t>
          </a:r>
          <a:r>
            <a:rPr lang="en-GB" sz="3000" b="0" kern="1200" baseline="0" dirty="0" smtClean="0"/>
            <a:t/>
          </a:r>
          <a:br>
            <a:rPr lang="en-GB" sz="3000" b="0" kern="1200" baseline="0" dirty="0" smtClean="0"/>
          </a:br>
          <a:r>
            <a:rPr lang="en-GB" sz="3000" b="0" kern="1200" baseline="0" dirty="0" smtClean="0"/>
            <a:t/>
          </a:r>
          <a:br>
            <a:rPr lang="en-GB" sz="3000" b="0" kern="1200" baseline="0" dirty="0" smtClean="0"/>
          </a:br>
          <a:r>
            <a:rPr lang="en-GB" sz="3000" b="0" kern="1200" baseline="0" dirty="0" smtClean="0"/>
            <a:t>F# 3.0 focuses on information integration</a:t>
          </a:r>
          <a:br>
            <a:rPr lang="en-GB" sz="3000" b="0" kern="1200" baseline="0" dirty="0" smtClean="0"/>
          </a:br>
          <a:endParaRPr lang="en-GB" sz="3000" kern="1200" dirty="0"/>
        </a:p>
      </dsp:txBody>
      <dsp:txXfrm>
        <a:off x="313097" y="41"/>
        <a:ext cx="7755805" cy="3877902"/>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1A4C77-5D4C-4807-A0F2-8C51A874502C}">
      <dsp:nvSpPr>
        <dsp:cNvPr id="0" name=""/>
        <dsp:cNvSpPr/>
      </dsp:nvSpPr>
      <dsp:spPr>
        <a:xfrm>
          <a:off x="313097" y="41"/>
          <a:ext cx="7755805" cy="3877902"/>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1244600" rtl="0">
            <a:lnSpc>
              <a:spcPct val="90000"/>
            </a:lnSpc>
            <a:spcBef>
              <a:spcPct val="0"/>
            </a:spcBef>
            <a:spcAft>
              <a:spcPct val="35000"/>
            </a:spcAft>
          </a:pPr>
          <a:r>
            <a:rPr lang="en-GB" sz="2800" b="1" kern="1200" baseline="0" dirty="0" smtClean="0"/>
            <a:t>Summary</a:t>
          </a:r>
          <a:br>
            <a:rPr lang="en-GB" sz="2800" b="1" kern="1200" baseline="0" dirty="0" smtClean="0"/>
          </a:br>
          <a:r>
            <a:rPr lang="en-GB" sz="2800" b="1" kern="1200" baseline="0" dirty="0" smtClean="0"/>
            <a:t/>
          </a:r>
          <a:br>
            <a:rPr lang="en-GB" sz="2800" b="1" kern="1200" baseline="0" dirty="0" smtClean="0"/>
          </a:br>
          <a:r>
            <a:rPr lang="en-GB" sz="2800" b="1" kern="1200" dirty="0" smtClean="0">
              <a:solidFill>
                <a:schemeClr val="tx1"/>
              </a:solidFill>
              <a:latin typeface="Candara" pitchFamily="34" charset="0"/>
            </a:rPr>
            <a:t>The world is information rich, our programming needs to be information-rich too</a:t>
          </a:r>
          <a:br>
            <a:rPr lang="en-GB" sz="2800" b="1" kern="1200" dirty="0" smtClean="0">
              <a:solidFill>
                <a:schemeClr val="tx1"/>
              </a:solidFill>
              <a:latin typeface="Candara" pitchFamily="34" charset="0"/>
            </a:rPr>
          </a:br>
          <a:endParaRPr lang="en-GB" sz="2000" b="1" kern="1200" dirty="0" smtClean="0">
            <a:solidFill>
              <a:schemeClr val="tx1"/>
            </a:solidFill>
            <a:latin typeface="Candara" pitchFamily="34" charset="0"/>
          </a:endParaRPr>
        </a:p>
        <a:p>
          <a:pPr lvl="0" algn="ctr" defTabSz="1244600" rtl="0">
            <a:lnSpc>
              <a:spcPct val="90000"/>
            </a:lnSpc>
            <a:spcBef>
              <a:spcPct val="0"/>
            </a:spcBef>
            <a:spcAft>
              <a:spcPct val="35000"/>
            </a:spcAft>
          </a:pPr>
          <a:r>
            <a:rPr lang="en-GB" sz="2800" b="1" kern="1200" dirty="0" smtClean="0">
              <a:solidFill>
                <a:schemeClr val="tx1"/>
              </a:solidFill>
              <a:latin typeface="Candara" pitchFamily="34" charset="0"/>
            </a:rPr>
            <a:t>Big Data </a:t>
          </a:r>
          <a:r>
            <a:rPr lang="en-GB" sz="2000" b="1" kern="1200" dirty="0" smtClean="0">
              <a:solidFill>
                <a:schemeClr val="tx1"/>
              </a:solidFill>
              <a:latin typeface="Candara" pitchFamily="34" charset="0"/>
              <a:sym typeface="Wingdings" pitchFamily="2" charset="2"/>
            </a:rPr>
            <a:t> </a:t>
          </a:r>
          <a:r>
            <a:rPr lang="en-GB" sz="2800" b="1" kern="1200" dirty="0" smtClean="0">
              <a:solidFill>
                <a:schemeClr val="tx1"/>
              </a:solidFill>
              <a:latin typeface="Candara" pitchFamily="34" charset="0"/>
              <a:sym typeface="Wingdings" pitchFamily="2" charset="2"/>
            </a:rPr>
            <a:t>Big Metadata</a:t>
          </a:r>
        </a:p>
        <a:p>
          <a:pPr lvl="0" algn="ctr" defTabSz="1244600" rtl="0">
            <a:lnSpc>
              <a:spcPct val="90000"/>
            </a:lnSpc>
            <a:spcBef>
              <a:spcPct val="0"/>
            </a:spcBef>
            <a:spcAft>
              <a:spcPct val="35000"/>
            </a:spcAft>
          </a:pPr>
          <a:r>
            <a:rPr lang="en-GB" sz="2000" b="1" kern="1200" dirty="0" smtClean="0">
              <a:solidFill>
                <a:schemeClr val="tx1"/>
              </a:solidFill>
              <a:latin typeface="Candara" pitchFamily="34" charset="0"/>
            </a:rPr>
            <a:t/>
          </a:r>
          <a:br>
            <a:rPr lang="en-GB" sz="2000" b="1" kern="1200" dirty="0" smtClean="0">
              <a:solidFill>
                <a:schemeClr val="tx1"/>
              </a:solidFill>
              <a:latin typeface="Candara" pitchFamily="34" charset="0"/>
            </a:rPr>
          </a:br>
          <a:r>
            <a:rPr lang="en-GB" sz="2800" b="1" kern="1200" dirty="0" smtClean="0">
              <a:solidFill>
                <a:schemeClr val="tx1"/>
              </a:solidFill>
              <a:latin typeface="Candara" pitchFamily="34" charset="0"/>
            </a:rPr>
            <a:t>Information-richness changes how we think about strongly-typed programming languages</a:t>
          </a:r>
          <a:endParaRPr lang="en-GB" sz="2800" b="1" kern="1200" dirty="0"/>
        </a:p>
      </dsp:txBody>
      <dsp:txXfrm>
        <a:off x="313097" y="41"/>
        <a:ext cx="7755805" cy="3877902"/>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5.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6.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err="1">
                <a:latin typeface="Segoe UI" pitchFamily="34" charset="0"/>
              </a:rPr>
              <a:t>TechEd</a:t>
            </a:r>
            <a:r>
              <a:rPr lang="en-US" dirty="0">
                <a:latin typeface="Segoe UI" pitchFamily="34" charset="0"/>
              </a:rPr>
              <a:t> Europe 2010</a:t>
            </a: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C3F5198-D814-4F07-A84F-942E63C84983}" type="datetimeFigureOut">
              <a:rPr lang="en-US" smtClean="0">
                <a:latin typeface="Segoe UI" pitchFamily="34" charset="0"/>
              </a:rPr>
              <a:pPr/>
              <a:t>3/26/2012</a:t>
            </a:fld>
            <a:endParaRPr lang="en-US" dirty="0">
              <a:latin typeface="Segoe UI"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r>
              <a:rPr lang="en-US" sz="500" dirty="0" smtClean="0">
                <a:solidFill>
                  <a:srgbClr val="000000"/>
                </a:solidFill>
                <a:latin typeface="Segoe UI" pitchFamily="34" charset="0"/>
              </a:rPr>
              <a:t>© 2010 Microsoft Corporation. All rights reserved. Microsoft, Windows, Windows Vista and other product names are or may be registered trademarks and/or trademarks in the U.S. and/or other countries.</a:t>
            </a:r>
          </a:p>
          <a:p>
            <a:r>
              <a:rPr lang="en-US" sz="500"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smtClean="0">
                <a:solidFill>
                  <a:srgbClr val="000000"/>
                </a:solidFill>
                <a:latin typeface="Segoe UI" pitchFamily="34" charset="0"/>
              </a:rPr>
            </a:br>
            <a:r>
              <a:rPr lang="en-US" sz="500" dirty="0" smtClean="0">
                <a:solidFill>
                  <a:srgbClr val="000000"/>
                </a:solidFill>
                <a:latin typeface="Segoe UI" pitchFamily="34" charset="0"/>
              </a:rPr>
              <a:t>MICROSOFT MAKES NO WARRANTIES, EXPRESS, IMPLIED OR STATUTORY, AS TO THE INFORMATION IN THIS PRESENTATION.</a:t>
            </a: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Segoe UI" pitchFamily="34" charset="0"/>
              </a:rPr>
              <a:pPr/>
              <a:t>‹#›</a:t>
            </a:fld>
            <a:endParaRPr lang="en-US" dirty="0">
              <a:latin typeface="Segoe UI" pitchFamily="34" charset="0"/>
            </a:endParaRPr>
          </a:p>
        </p:txBody>
      </p:sp>
    </p:spTree>
    <p:extLst>
      <p:ext uri="{BB962C8B-B14F-4D97-AF65-F5344CB8AC3E}">
        <p14:creationId xmlns:p14="http://schemas.microsoft.com/office/powerpoint/2010/main" val="120796643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err="1" smtClean="0"/>
              <a:t>TechEd</a:t>
            </a:r>
            <a:r>
              <a:rPr lang="en-US" dirty="0" smtClean="0"/>
              <a:t> Europe 2010</a:t>
            </a:r>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7C3FBCD4-166E-446F-AF18-7D4A0CF9AEF6}" type="datetimeFigureOut">
              <a:rPr lang="en-US" smtClean="0"/>
              <a:pPr/>
              <a:t>3/26/2012</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685213"/>
            <a:ext cx="6172200" cy="457200"/>
          </a:xfrm>
          <a:prstGeom prst="rect">
            <a:avLst/>
          </a:prstGeom>
        </p:spPr>
        <p:txBody>
          <a:bodyPr vert="horz" lIns="91440" tIns="45720" rIns="91440" bIns="45720" rtlCol="0" anchor="b"/>
          <a:lstStyle>
            <a:lvl1pPr algn="l">
              <a:defRPr sz="500">
                <a:latin typeface="Segoe" pitchFamily="34" charset="0"/>
              </a:defRPr>
            </a:lvl1pPr>
          </a:lstStyle>
          <a:p>
            <a:r>
              <a:rPr lang="en-US" dirty="0" smtClean="0">
                <a:solidFill>
                  <a:srgbClr val="000000"/>
                </a:solidFill>
                <a:latin typeface="Segoe UI" pitchFamily="34" charset="0"/>
              </a:rPr>
              <a:t>© 2010 Microsoft Corporation. All rights reserved. Microsoft, Windows, Windows Vista and other product names are or may be registered trademarks and/or trademarks in the U.S. and/or other countries.</a:t>
            </a:r>
          </a:p>
          <a:p>
            <a:r>
              <a:rPr lang="en-US"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smtClean="0">
                <a:solidFill>
                  <a:srgbClr val="000000"/>
                </a:solidFill>
                <a:latin typeface="Segoe UI" pitchFamily="34" charset="0"/>
              </a:rPr>
            </a:br>
            <a:r>
              <a:rPr lang="en-US" dirty="0" smtClean="0">
                <a:solidFill>
                  <a:srgbClr val="000000"/>
                </a:solidFill>
                <a:latin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Segoe UI" pitchFamily="34" charset="0"/>
              </a:defRPr>
            </a:lvl1pPr>
          </a:lstStyle>
          <a:p>
            <a:fld id="{8B263312-38AA-4E1E-B2B5-0F8F122B24FE}" type="slidenum">
              <a:rPr lang="en-US" smtClean="0"/>
              <a:pPr/>
              <a:t>‹#›</a:t>
            </a:fld>
            <a:endParaRPr lang="en-US" dirty="0"/>
          </a:p>
        </p:txBody>
      </p:sp>
    </p:spTree>
    <p:extLst>
      <p:ext uri="{BB962C8B-B14F-4D97-AF65-F5344CB8AC3E}">
        <p14:creationId xmlns:p14="http://schemas.microsoft.com/office/powerpoint/2010/main" val="2252895765"/>
      </p:ext>
    </p:extLst>
  </p:cSld>
  <p:clrMap bg1="lt1" tx1="dk1" bg2="lt2" tx2="dk2" accent1="accent1" accent2="accent2" accent3="accent3" accent4="accent4" accent5="accent5" accent6="accent6" hlink="hlink" folHlink="folHlink"/>
  <p:notesStyle>
    <a:lvl1pPr marL="0" algn="l" defTabSz="914363" rtl="0" eaLnBrk="1" latinLnBrk="0" hangingPunct="1">
      <a:lnSpc>
        <a:spcPct val="90000"/>
      </a:lnSpc>
      <a:spcAft>
        <a:spcPts val="333"/>
      </a:spcAft>
      <a:defRPr sz="900" kern="1200">
        <a:solidFill>
          <a:schemeClr val="tx1"/>
        </a:solidFill>
        <a:latin typeface="Segoe UI"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UI"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UI"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Image Placeholder 1"/>
          <p:cNvSpPr>
            <a:spLocks noGrp="1" noRot="1" noChangeAspect="1" noTextEdit="1"/>
          </p:cNvSpPr>
          <p:nvPr>
            <p:ph type="sldImg"/>
          </p:nvPr>
        </p:nvSpPr>
        <p:spPr>
          <a:xfrm>
            <a:off x="1143000" y="685800"/>
            <a:ext cx="4572000" cy="3429000"/>
          </a:xfrm>
          <a:ln/>
        </p:spPr>
      </p:sp>
      <p:sp>
        <p:nvSpPr>
          <p:cNvPr id="54275" name="Notes Placeholder 2"/>
          <p:cNvSpPr>
            <a:spLocks noGrp="1"/>
          </p:cNvSpPr>
          <p:nvPr>
            <p:ph type="body" idx="1"/>
          </p:nvPr>
        </p:nvSpPr>
        <p:spPr>
          <a:noFill/>
          <a:ln/>
        </p:spPr>
        <p:txBody>
          <a:bodyPr/>
          <a:lstStyle/>
          <a:p>
            <a:endParaRPr lang="en-US" dirty="0" smtClean="0">
              <a:latin typeface="Arial" pitchFamily="34" charset="0"/>
            </a:endParaRPr>
          </a:p>
        </p:txBody>
      </p:sp>
      <p:sp>
        <p:nvSpPr>
          <p:cNvPr id="54276" name="Slide Number Placeholder 3"/>
          <p:cNvSpPr>
            <a:spLocks noGrp="1"/>
          </p:cNvSpPr>
          <p:nvPr>
            <p:ph type="sldNum" sz="quarter" idx="5"/>
          </p:nvPr>
        </p:nvSpPr>
        <p:spPr>
          <a:noFill/>
        </p:spPr>
        <p:txBody>
          <a:bodyPr/>
          <a:lstStyle/>
          <a:p>
            <a:fld id="{187A0D14-7CCF-46EE-84E9-338DC34B671A}" type="slidenum">
              <a:rPr lang="en-US" smtClean="0"/>
              <a:pPr/>
              <a:t>2</a:t>
            </a:fld>
            <a:endParaRPr lang="en-US"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a:p>
        </p:txBody>
      </p:sp>
      <p:sp>
        <p:nvSpPr>
          <p:cNvPr id="4" name="Slide Number Placeholder 3"/>
          <p:cNvSpPr>
            <a:spLocks noGrp="1"/>
          </p:cNvSpPr>
          <p:nvPr>
            <p:ph type="sldNum" sz="quarter" idx="10"/>
          </p:nvPr>
        </p:nvSpPr>
        <p:spPr/>
        <p:txBody>
          <a:bodyPr/>
          <a:lstStyle/>
          <a:p>
            <a:fld id="{DD604EDF-A11E-4F0C-BB23-611C4B2B8AD5}" type="slidenum">
              <a:rPr lang="en-GB" smtClean="0"/>
              <a:pPr/>
              <a:t>27</a:t>
            </a:fld>
            <a:endParaRPr lang="en-GB"/>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GB" sz="900" b="1" dirty="0" smtClean="0"/>
              <a:t>.NET 2.0-4.0, C# 2.0-4.0</a:t>
            </a:r>
            <a:r>
              <a:rPr lang="en-GB" sz="900" dirty="0" smtClean="0"/>
              <a:t>: .NET Generics: deep innovation, heavily inspired by functional programming design &amp; implementation, deeply empowering for C#/VB programmers. Generic programming, with total simplicity, with debugging, with runtime types, with unboxed efficiency, with </a:t>
            </a:r>
            <a:r>
              <a:rPr lang="en-GB" sz="900" dirty="0" err="1" smtClean="0"/>
              <a:t>precompilation</a:t>
            </a:r>
            <a:r>
              <a:rPr lang="en-GB" sz="900" dirty="0" smtClean="0"/>
              <a:t>. Assert this has put Microsoft 10-20 years ahead in this aspect of VM implementation: there is still no sign of JVM or other implementations or designs that rival the CLR on this design point. IMHO anyone who builds a typed VM language on anything less is building on sand.</a:t>
            </a:r>
          </a:p>
          <a:p>
            <a:pPr lvl="0"/>
            <a:r>
              <a:rPr lang="en-GB" sz="900" b="1" dirty="0" smtClean="0"/>
              <a:t>C# 3.0-4.0:</a:t>
            </a:r>
            <a:r>
              <a:rPr lang="en-GB" sz="900" dirty="0" smtClean="0"/>
              <a:t> Lambda Expressions, LINQ. I had less to do with this, but it is fundamentally enabled by .NET generics. It is a wonderful and ground-breaking embedding of queries into languages</a:t>
            </a:r>
          </a:p>
          <a:p>
            <a:pPr lvl="0"/>
            <a:r>
              <a:rPr lang="en-GB" sz="900" b="1" dirty="0" smtClean="0"/>
              <a:t>F# 2.0:</a:t>
            </a:r>
            <a:r>
              <a:rPr lang="en-GB" sz="900" dirty="0" smtClean="0"/>
              <a:t> Strongly typed functional programming for .NET, built on .NET Generics</a:t>
            </a:r>
          </a:p>
          <a:p>
            <a:pPr lvl="0"/>
            <a:r>
              <a:rPr lang="en-GB" sz="900" b="1" dirty="0" smtClean="0"/>
              <a:t>F# 2.0</a:t>
            </a:r>
            <a:r>
              <a:rPr lang="en-GB" sz="900" dirty="0" smtClean="0"/>
              <a:t>: Units of Measure with effective type inference. Again, it feels Microsoft is 10-20 years ahead of the competition for this feature. Take that as a challenge, if you like.</a:t>
            </a:r>
          </a:p>
          <a:p>
            <a:pPr lvl="0"/>
            <a:r>
              <a:rPr lang="en-GB" sz="900" b="1" dirty="0" smtClean="0"/>
              <a:t>F# 2.0</a:t>
            </a:r>
            <a:r>
              <a:rPr lang="en-GB" sz="900" dirty="0" smtClean="0"/>
              <a:t>: Asynchronous + parallel + agent programming. Smoothly integrated asynchronous programming and agents on a VM through local CPS rewriting. Similar to </a:t>
            </a:r>
            <a:r>
              <a:rPr lang="en-GB" sz="900" dirty="0" err="1" smtClean="0"/>
              <a:t>Kilim</a:t>
            </a:r>
            <a:r>
              <a:rPr lang="en-GB" sz="900" dirty="0" smtClean="0"/>
              <a:t>, predates it a little (2007).</a:t>
            </a:r>
          </a:p>
          <a:p>
            <a:r>
              <a:rPr lang="en-GB" sz="900" b="1" dirty="0" smtClean="0"/>
              <a:t>C# 5.0</a:t>
            </a:r>
            <a:r>
              <a:rPr lang="en-GB" sz="900" dirty="0" smtClean="0"/>
              <a:t>: Look for a sneak preview next week! </a:t>
            </a:r>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Tree>
    <p:extLst>
      <p:ext uri="{BB962C8B-B14F-4D97-AF65-F5344CB8AC3E}">
        <p14:creationId xmlns:p14="http://schemas.microsoft.com/office/powerpoint/2010/main" val="15619921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Image Placeholder 1"/>
          <p:cNvSpPr>
            <a:spLocks noGrp="1" noRot="1" noChangeAspect="1" noTextEdit="1"/>
          </p:cNvSpPr>
          <p:nvPr>
            <p:ph type="sldImg"/>
          </p:nvPr>
        </p:nvSpPr>
        <p:spPr>
          <a:xfrm>
            <a:off x="1143000" y="685800"/>
            <a:ext cx="4572000" cy="3429000"/>
          </a:xfrm>
          <a:ln/>
        </p:spPr>
      </p:sp>
      <p:sp>
        <p:nvSpPr>
          <p:cNvPr id="54275" name="Notes Placeholder 2"/>
          <p:cNvSpPr>
            <a:spLocks noGrp="1"/>
          </p:cNvSpPr>
          <p:nvPr>
            <p:ph type="body" idx="1"/>
          </p:nvPr>
        </p:nvSpPr>
        <p:spPr>
          <a:noFill/>
          <a:ln/>
        </p:spPr>
        <p:txBody>
          <a:bodyPr/>
          <a:lstStyle/>
          <a:p>
            <a:endParaRPr lang="en-US" dirty="0" smtClean="0">
              <a:latin typeface="Arial" pitchFamily="34" charset="0"/>
            </a:endParaRPr>
          </a:p>
        </p:txBody>
      </p:sp>
      <p:sp>
        <p:nvSpPr>
          <p:cNvPr id="54276" name="Slide Number Placeholder 3"/>
          <p:cNvSpPr>
            <a:spLocks noGrp="1"/>
          </p:cNvSpPr>
          <p:nvPr>
            <p:ph type="sldNum" sz="quarter" idx="5"/>
          </p:nvPr>
        </p:nvSpPr>
        <p:spPr>
          <a:noFill/>
        </p:spPr>
        <p:txBody>
          <a:bodyPr/>
          <a:lstStyle/>
          <a:p>
            <a:fld id="{187A0D14-7CCF-46EE-84E9-338DC34B671A}" type="slidenum">
              <a:rPr lang="en-US" smtClean="0"/>
              <a:pPr/>
              <a:t>17</a:t>
            </a:fld>
            <a:endParaRPr lang="en-US"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3/26/2012 3:56 PM</a:t>
            </a:fld>
            <a:endParaRPr lang="en-US"/>
          </a:p>
        </p:txBody>
      </p:sp>
      <p:sp>
        <p:nvSpPr>
          <p:cNvPr id="6" name="Footer Placeholder 5"/>
          <p:cNvSpPr>
            <a:spLocks noGrp="1"/>
          </p:cNvSpPr>
          <p:nvPr>
            <p:ph type="ftr" sz="quarter" idx="12"/>
          </p:nvPr>
        </p:nvSpPr>
        <p:spPr/>
        <p:txBody>
          <a:bodyPr/>
          <a:lstStyle/>
          <a:p>
            <a:r>
              <a:rPr lang="en-US" smtClean="0"/>
              <a:t>© 2007 Microsoft Corporation. All rights reserved. Microsoft, Windows, Windows Vista and other product names are or may be registered trademarks and/or trademarks in the U.S. and/or other countries.</a:t>
            </a:r>
          </a:p>
          <a:p>
            <a:r>
              <a:rPr lang="en-US" smtClean="0"/>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br>
            <a:r>
              <a:rPr lang="en-US" smtClean="0"/>
              <a:t>MICROSOFT MAKES NO WARRANTIES, EXPRESS, IMPLIED OR STATUTORY, AS TO THE INFORMATION IN THIS PRESENTATION.</a:t>
            </a:r>
          </a:p>
          <a:p>
            <a:endParaRPr lang="en-US" dirty="0"/>
          </a:p>
        </p:txBody>
      </p:sp>
      <p:sp>
        <p:nvSpPr>
          <p:cNvPr id="7" name="Slide Number Placeholder 6"/>
          <p:cNvSpPr>
            <a:spLocks noGrp="1"/>
          </p:cNvSpPr>
          <p:nvPr>
            <p:ph type="sldNum" sz="quarter" idx="13"/>
          </p:nvPr>
        </p:nvSpPr>
        <p:spPr/>
        <p:txBody>
          <a:bodyPr/>
          <a:lstStyle/>
          <a:p>
            <a:fld id="{EC87E0CF-87F6-4B58-B8B8-DCAB2DAAF3CA}" type="slidenum">
              <a:rPr lang="en-US" smtClean="0"/>
              <a:pPr/>
              <a:t>20</a:t>
            </a:fld>
            <a:endParaRPr lang="en-US" dirty="0"/>
          </a:p>
        </p:txBody>
      </p:sp>
      <p:sp>
        <p:nvSpPr>
          <p:cNvPr id="12" name="Slide Image Placeholder 11"/>
          <p:cNvSpPr>
            <a:spLocks noGrp="1" noRot="1" noChangeAspect="1"/>
          </p:cNvSpPr>
          <p:nvPr>
            <p:ph type="sldImg"/>
          </p:nvPr>
        </p:nvSpPr>
        <p:spPr>
          <a:xfrm>
            <a:off x="1535113" y="457200"/>
            <a:ext cx="3736975" cy="2801938"/>
          </a:xfrm>
        </p:spPr>
      </p:sp>
      <p:sp>
        <p:nvSpPr>
          <p:cNvPr id="13" name="Notes Placeholder 12"/>
          <p:cNvSpPr>
            <a:spLocks noGrp="1"/>
          </p:cNvSpPr>
          <p:nvPr>
            <p:ph type="body" idx="1"/>
          </p:nvPr>
        </p:nvSpPr>
        <p:spPr/>
        <p:txBody>
          <a:bodyPr>
            <a:normAutofit/>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sz="900" kern="1200" dirty="0" smtClean="0">
                <a:solidFill>
                  <a:schemeClr val="tx1"/>
                </a:solidFill>
                <a:latin typeface="Calibri" pitchFamily="34" charset="0"/>
                <a:ea typeface="+mn-ea"/>
                <a:cs typeface="+mn-cs"/>
              </a:rPr>
              <a:t>If</a:t>
            </a:r>
            <a:r>
              <a:rPr lang="en-US" sz="900" kern="1200" baseline="0" dirty="0" smtClean="0">
                <a:solidFill>
                  <a:schemeClr val="tx1"/>
                </a:solidFill>
                <a:latin typeface="Calibri" pitchFamily="34" charset="0"/>
                <a:ea typeface="+mn-ea"/>
                <a:cs typeface="+mn-cs"/>
              </a:rPr>
              <a:t> you would like to host your demo on the Virtual Server, please use the </a:t>
            </a:r>
            <a:r>
              <a:rPr lang="en-US" sz="900" kern="1200" baseline="0" dirty="0" err="1" smtClean="0">
                <a:solidFill>
                  <a:schemeClr val="tx1"/>
                </a:solidFill>
                <a:latin typeface="Calibri" pitchFamily="34" charset="0"/>
                <a:ea typeface="+mn-ea"/>
                <a:cs typeface="+mn-cs"/>
              </a:rPr>
              <a:t>myVPC</a:t>
            </a:r>
            <a:r>
              <a:rPr lang="en-US" sz="900" kern="1200" baseline="0" dirty="0" smtClean="0">
                <a:solidFill>
                  <a:schemeClr val="tx1"/>
                </a:solidFill>
                <a:latin typeface="Calibri" pitchFamily="34" charset="0"/>
                <a:ea typeface="+mn-ea"/>
                <a:cs typeface="+mn-cs"/>
              </a:rPr>
              <a:t> demo slide, not this slide.</a:t>
            </a:r>
            <a:endParaRPr lang="en-US" sz="900" kern="1200" dirty="0" smtClean="0">
              <a:solidFill>
                <a:schemeClr val="tx1"/>
              </a:solidFill>
              <a:latin typeface="Calibri" pitchFamily="34" charset="0"/>
              <a:ea typeface="+mn-ea"/>
              <a:cs typeface="+mn-cs"/>
            </a:endParaRPr>
          </a:p>
          <a:p>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3/26/2012 3:56 PM</a:t>
            </a:fld>
            <a:endParaRPr lang="en-US"/>
          </a:p>
        </p:txBody>
      </p:sp>
      <p:sp>
        <p:nvSpPr>
          <p:cNvPr id="6" name="Footer Placeholder 5"/>
          <p:cNvSpPr>
            <a:spLocks noGrp="1"/>
          </p:cNvSpPr>
          <p:nvPr>
            <p:ph type="ftr" sz="quarter" idx="12"/>
          </p:nvPr>
        </p:nvSpPr>
        <p:spPr/>
        <p:txBody>
          <a:bodyPr/>
          <a:lstStyle/>
          <a:p>
            <a:r>
              <a:rPr lang="en-US" smtClean="0"/>
              <a:t>© 2007 Microsoft Corporation. All rights reserved. Microsoft, Windows, Windows Vista and other product names are or may be registered trademarks and/or trademarks in the U.S. and/or other countries.</a:t>
            </a:r>
          </a:p>
          <a:p>
            <a:r>
              <a:rPr lang="en-US" smtClean="0"/>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br>
            <a:r>
              <a:rPr lang="en-US" smtClean="0"/>
              <a:t>MICROSOFT MAKES NO WARRANTIES, EXPRESS, IMPLIED OR STATUTORY, AS TO THE INFORMATION IN THIS PRESENTATION.</a:t>
            </a:r>
          </a:p>
          <a:p>
            <a:endParaRPr lang="en-US" dirty="0"/>
          </a:p>
        </p:txBody>
      </p:sp>
      <p:sp>
        <p:nvSpPr>
          <p:cNvPr id="7" name="Slide Number Placeholder 6"/>
          <p:cNvSpPr>
            <a:spLocks noGrp="1"/>
          </p:cNvSpPr>
          <p:nvPr>
            <p:ph type="sldNum" sz="quarter" idx="13"/>
          </p:nvPr>
        </p:nvSpPr>
        <p:spPr/>
        <p:txBody>
          <a:bodyPr/>
          <a:lstStyle/>
          <a:p>
            <a:fld id="{EC87E0CF-87F6-4B58-B8B8-DCAB2DAAF3CA}" type="slidenum">
              <a:rPr lang="en-US" smtClean="0"/>
              <a:pPr/>
              <a:t>24</a:t>
            </a:fld>
            <a:endParaRPr lang="en-US" dirty="0"/>
          </a:p>
        </p:txBody>
      </p:sp>
      <p:sp>
        <p:nvSpPr>
          <p:cNvPr id="12" name="Slide Image Placeholder 11"/>
          <p:cNvSpPr>
            <a:spLocks noGrp="1" noRot="1" noChangeAspect="1"/>
          </p:cNvSpPr>
          <p:nvPr>
            <p:ph type="sldImg"/>
          </p:nvPr>
        </p:nvSpPr>
        <p:spPr>
          <a:xfrm>
            <a:off x="1535113" y="457200"/>
            <a:ext cx="3736975" cy="2801938"/>
          </a:xfrm>
        </p:spPr>
      </p:sp>
      <p:sp>
        <p:nvSpPr>
          <p:cNvPr id="13" name="Notes Placeholder 12"/>
          <p:cNvSpPr>
            <a:spLocks noGrp="1"/>
          </p:cNvSpPr>
          <p:nvPr>
            <p:ph type="body" idx="1"/>
          </p:nvPr>
        </p:nvSpPr>
        <p:spPr/>
        <p:txBody>
          <a:bodyPr>
            <a:normAutofit/>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sz="900" kern="1200" dirty="0" smtClean="0">
                <a:solidFill>
                  <a:schemeClr val="tx1"/>
                </a:solidFill>
                <a:latin typeface="Calibri" pitchFamily="34" charset="0"/>
                <a:ea typeface="+mn-ea"/>
                <a:cs typeface="+mn-cs"/>
              </a:rPr>
              <a:t>If</a:t>
            </a:r>
            <a:r>
              <a:rPr lang="en-US" sz="900" kern="1200" baseline="0" dirty="0" smtClean="0">
                <a:solidFill>
                  <a:schemeClr val="tx1"/>
                </a:solidFill>
                <a:latin typeface="Calibri" pitchFamily="34" charset="0"/>
                <a:ea typeface="+mn-ea"/>
                <a:cs typeface="+mn-cs"/>
              </a:rPr>
              <a:t> you would like to host your demo on the Virtual Server, please use the </a:t>
            </a:r>
            <a:r>
              <a:rPr lang="en-US" sz="900" kern="1200" baseline="0" dirty="0" err="1" smtClean="0">
                <a:solidFill>
                  <a:schemeClr val="tx1"/>
                </a:solidFill>
                <a:latin typeface="Calibri" pitchFamily="34" charset="0"/>
                <a:ea typeface="+mn-ea"/>
                <a:cs typeface="+mn-cs"/>
              </a:rPr>
              <a:t>myVPC</a:t>
            </a:r>
            <a:r>
              <a:rPr lang="en-US" sz="900" kern="1200" baseline="0" dirty="0" smtClean="0">
                <a:solidFill>
                  <a:schemeClr val="tx1"/>
                </a:solidFill>
                <a:latin typeface="Calibri" pitchFamily="34" charset="0"/>
                <a:ea typeface="+mn-ea"/>
                <a:cs typeface="+mn-cs"/>
              </a:rPr>
              <a:t> demo slide, not this slide.</a:t>
            </a:r>
            <a:endParaRPr lang="en-US" sz="900" kern="1200" dirty="0" smtClean="0">
              <a:solidFill>
                <a:schemeClr val="tx1"/>
              </a:solidFill>
              <a:latin typeface="Calibri" pitchFamily="34" charset="0"/>
              <a:ea typeface="+mn-ea"/>
              <a:cs typeface="+mn-cs"/>
            </a:endParaRPr>
          </a:p>
          <a:p>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a:p>
        </p:txBody>
      </p:sp>
      <p:sp>
        <p:nvSpPr>
          <p:cNvPr id="4" name="Slide Number Placeholder 3"/>
          <p:cNvSpPr>
            <a:spLocks noGrp="1"/>
          </p:cNvSpPr>
          <p:nvPr>
            <p:ph type="sldNum" sz="quarter" idx="10"/>
          </p:nvPr>
        </p:nvSpPr>
        <p:spPr/>
        <p:txBody>
          <a:bodyPr/>
          <a:lstStyle/>
          <a:p>
            <a:fld id="{DD604EDF-A11E-4F0C-BB23-611C4B2B8AD5}" type="slidenum">
              <a:rPr lang="en-GB" smtClean="0"/>
              <a:pPr/>
              <a:t>25</a:t>
            </a:fld>
            <a:endParaRPr lang="en-GB"/>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a:p>
        </p:txBody>
      </p:sp>
      <p:sp>
        <p:nvSpPr>
          <p:cNvPr id="4" name="Slide Number Placeholder 3"/>
          <p:cNvSpPr>
            <a:spLocks noGrp="1"/>
          </p:cNvSpPr>
          <p:nvPr>
            <p:ph type="sldNum" sz="quarter" idx="10"/>
          </p:nvPr>
        </p:nvSpPr>
        <p:spPr/>
        <p:txBody>
          <a:bodyPr/>
          <a:lstStyle/>
          <a:p>
            <a:fld id="{DD604EDF-A11E-4F0C-BB23-611C4B2B8AD5}" type="slidenum">
              <a:rPr lang="en-GB" smtClean="0"/>
              <a:pPr/>
              <a:t>26</a:t>
            </a:fld>
            <a:endParaRPr lang="en-GB"/>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5.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5.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5.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5.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727667" y="1447809"/>
            <a:ext cx="7683913" cy="1523497"/>
          </a:xfrm>
        </p:spPr>
        <p:txBody>
          <a:bodyPr anchor="ctr">
            <a:noAutofit/>
          </a:bodyPr>
          <a:lstStyle>
            <a:lvl1pPr>
              <a:lnSpc>
                <a:spcPct val="90000"/>
              </a:lnSpc>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727662" y="3874830"/>
            <a:ext cx="7683914" cy="463255"/>
          </a:xfrm>
        </p:spPr>
        <p:txBody>
          <a:bodyPr>
            <a:noAutofit/>
          </a:bodyPr>
          <a:lstStyle>
            <a:lvl1pPr marL="0" indent="0" algn="l">
              <a:lnSpc>
                <a:spcPct val="90000"/>
              </a:lnSpc>
              <a:spcBef>
                <a:spcPts val="0"/>
              </a:spcBef>
              <a:buNone/>
              <a:defRPr sz="2800">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pic>
        <p:nvPicPr>
          <p:cNvPr id="1026" name="Picture 2" descr="\\server3\Restrict\FTP_Root\Clients\White_Whale\7-20683_TechEd_Europe_Template\TechEd_Europe_Keynote_Template\SFP_Art\PNG\TechEd_Europe_2010_Logo.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359502" y="298938"/>
            <a:ext cx="1504020" cy="94077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icrosoft Log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75623827"/>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WALKIN - Prints in GRAYSCA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flip="none" rotWithShape="1">
                  <a:gsLst>
                    <a:gs pos="417">
                      <a:srgbClr val="FFFFFF"/>
                    </a:gs>
                    <a:gs pos="100000">
                      <a:srgbClr val="FFFFFF"/>
                    </a:gs>
                  </a:gsLst>
                  <a:lin ang="5400000" scaled="0"/>
                  <a:tileRect/>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447800"/>
            <a:ext cx="8363938" cy="2000548"/>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417">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447800"/>
            <a:ext cx="8363938" cy="2000548"/>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85"/>
            <a:ext cx="9144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1_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mj-lt"/>
              </a:defRPr>
            </a:lvl1pPr>
          </a:lstStyle>
          <a:p>
            <a:r>
              <a:rPr lang="en-US" dirty="0" smtClean="0"/>
              <a:t>Click to edit Master title style</a:t>
            </a:r>
            <a:endParaRPr lang="en-GB" dirty="0"/>
          </a:p>
        </p:txBody>
      </p:sp>
      <p:sp>
        <p:nvSpPr>
          <p:cNvPr id="3" name="Text Placeholder 2"/>
          <p:cNvSpPr>
            <a:spLocks noGrp="1"/>
          </p:cNvSpPr>
          <p:nvPr>
            <p:ph type="body" idx="1"/>
          </p:nvPr>
        </p:nvSpPr>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4" name="Footer Placeholder 3"/>
          <p:cNvSpPr>
            <a:spLocks noGrp="1"/>
          </p:cNvSpPr>
          <p:nvPr>
            <p:ph type="ftr" sz="quarter" idx="10"/>
          </p:nvPr>
        </p:nvSpPr>
        <p:spPr>
          <a:xfrm>
            <a:off x="609600" y="6248216"/>
            <a:ext cx="5421083" cy="365125"/>
          </a:xfrm>
          <a:prstGeom prst="rect">
            <a:avLst/>
          </a:prstGeom>
        </p:spPr>
        <p:txBody>
          <a:bodyPr/>
          <a:lstStyle>
            <a:lvl1pPr>
              <a:defRPr/>
            </a:lvl1pPr>
          </a:lstStyle>
          <a:p>
            <a:endParaRPr lang="en-GB"/>
          </a:p>
        </p:txBody>
      </p:sp>
      <p:sp>
        <p:nvSpPr>
          <p:cNvPr id="5" name="Slide Number Placeholder 4"/>
          <p:cNvSpPr>
            <a:spLocks noGrp="1"/>
          </p:cNvSpPr>
          <p:nvPr>
            <p:ph type="sldNum" sz="quarter" idx="11"/>
          </p:nvPr>
        </p:nvSpPr>
        <p:spPr>
          <a:xfrm>
            <a:off x="0" y="1272222"/>
            <a:ext cx="533400" cy="244476"/>
          </a:xfrm>
          <a:prstGeom prst="rect">
            <a:avLst/>
          </a:prstGeom>
        </p:spPr>
        <p:txBody>
          <a:bodyPr/>
          <a:lstStyle>
            <a:lvl1pPr>
              <a:defRPr/>
            </a:lvl1pPr>
          </a:lstStyle>
          <a:p>
            <a:fld id="{8BAA82A5-D41F-40B6-864A-06BCCF57D3E7}" type="slidenum">
              <a:rPr lang="en-GB"/>
              <a:pPr/>
              <a:t>‹#›</a:t>
            </a:fld>
            <a:endParaRPr lang="en-GB"/>
          </a:p>
        </p:txBody>
      </p:sp>
      <p:sp>
        <p:nvSpPr>
          <p:cNvPr id="6" name="Date Placeholder 5"/>
          <p:cNvSpPr>
            <a:spLocks noGrp="1"/>
          </p:cNvSpPr>
          <p:nvPr>
            <p:ph type="dt" sz="half" idx="12"/>
          </p:nvPr>
        </p:nvSpPr>
        <p:spPr>
          <a:xfrm>
            <a:off x="6096000" y="6248410"/>
            <a:ext cx="2667000" cy="365125"/>
          </a:xfrm>
          <a:prstGeom prst="rect">
            <a:avLst/>
          </a:prstGeom>
        </p:spPr>
        <p:txBody>
          <a:bodyPr/>
          <a:lstStyle>
            <a:lvl1pPr>
              <a:defRPr/>
            </a:lvl1pPr>
          </a:lstStyle>
          <a:p>
            <a:endParaRPr lang="en-GB"/>
          </a:p>
        </p:txBody>
      </p:sp>
    </p:spTree>
    <p:extLst>
      <p:ext uri="{BB962C8B-B14F-4D97-AF65-F5344CB8AC3E}">
        <p14:creationId xmlns:p14="http://schemas.microsoft.com/office/powerpoint/2010/main" val="4254684602"/>
      </p:ext>
    </p:extLst>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_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341730" y="2327374"/>
            <a:ext cx="8382000" cy="609398"/>
          </a:xfrm>
        </p:spPr>
        <p:txBody>
          <a:bodyPr/>
          <a:lstStyle>
            <a:lvl1pPr algn="ctr">
              <a:defRPr>
                <a:latin typeface="+mj-lt"/>
              </a:defRPr>
            </a:lvl1pPr>
          </a:lstStyle>
          <a:p>
            <a:r>
              <a:rPr lang="en-US" dirty="0" smtClean="0"/>
              <a:t>Click to edit Master title style</a:t>
            </a:r>
            <a:endParaRPr lang="en-GB" dirty="0"/>
          </a:p>
        </p:txBody>
      </p:sp>
    </p:spTree>
    <p:extLst>
      <p:ext uri="{BB962C8B-B14F-4D97-AF65-F5344CB8AC3E}">
        <p14:creationId xmlns:p14="http://schemas.microsoft.com/office/powerpoint/2010/main" val="1887219711"/>
      </p:ext>
    </p:extLst>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26002515"/>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2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b="1">
                <a:latin typeface="+mj-lt"/>
                <a:cs typeface="Calibri" pitchFamily="34" charset="0"/>
              </a:defRPr>
            </a:lvl1pPr>
          </a:lstStyle>
          <a:p>
            <a:r>
              <a:rPr lang="en-US" dirty="0" smtClean="0"/>
              <a:t>Click to edit Master title style</a:t>
            </a:r>
            <a:endParaRPr lang="en-US" dirty="0"/>
          </a:p>
        </p:txBody>
      </p:sp>
      <p:sp>
        <p:nvSpPr>
          <p:cNvPr id="6" name="Text Placeholder 5"/>
          <p:cNvSpPr>
            <a:spLocks noGrp="1"/>
          </p:cNvSpPr>
          <p:nvPr>
            <p:ph type="body" sz="quarter" idx="10"/>
          </p:nvPr>
        </p:nvSpPr>
        <p:spPr bwMode="white">
          <a:xfrm>
            <a:off x="381000" y="1411553"/>
            <a:ext cx="8382000" cy="5143626"/>
          </a:xfrm>
        </p:spPr>
        <p:txBody>
          <a:bodyPr>
            <a:normAutofit/>
          </a:bodyPr>
          <a:lstStyle>
            <a:lvl1pPr>
              <a:buClr>
                <a:schemeClr val="tx1"/>
              </a:buClr>
              <a:buSzPct val="100000"/>
              <a:buFont typeface="Wingdings" pitchFamily="2" charset="2"/>
              <a:buChar char=""/>
              <a:defRPr>
                <a:latin typeface="+mj-lt"/>
                <a:cs typeface="Calibri" pitchFamily="34" charset="0"/>
              </a:defRPr>
            </a:lvl1pPr>
            <a:lvl2pPr>
              <a:buClr>
                <a:schemeClr val="tx1"/>
              </a:buClr>
              <a:buSzPct val="90000"/>
              <a:buFont typeface="Wingdings" pitchFamily="2" charset="2"/>
              <a:buChar char="ð"/>
              <a:defRPr>
                <a:latin typeface="+mj-lt"/>
                <a:cs typeface="Calibri" pitchFamily="34" charset="0"/>
              </a:defRPr>
            </a:lvl2pPr>
            <a:lvl3pPr>
              <a:buClr>
                <a:schemeClr val="tx1"/>
              </a:buClr>
              <a:buSzPct val="90000"/>
              <a:buFont typeface="Wingdings" pitchFamily="2" charset="2"/>
              <a:buChar char="ð"/>
              <a:defRPr>
                <a:latin typeface="+mj-lt"/>
                <a:cs typeface="Calibri" pitchFamily="34" charset="0"/>
              </a:defRPr>
            </a:lvl3pPr>
            <a:lvl4pPr>
              <a:buClr>
                <a:schemeClr val="tx1"/>
              </a:buClr>
              <a:buSzPct val="90000"/>
              <a:buFont typeface="Wingdings" pitchFamily="2" charset="2"/>
              <a:buChar char="ð"/>
              <a:defRPr>
                <a:latin typeface="+mj-lt"/>
                <a:cs typeface="Calibri" pitchFamily="34" charset="0"/>
              </a:defRPr>
            </a:lvl4pPr>
            <a:lvl5pPr>
              <a:buClr>
                <a:schemeClr val="tx1"/>
              </a:buClr>
              <a:buSzPct val="90000"/>
              <a:buFont typeface="Wingdings" pitchFamily="2" charset="2"/>
              <a:buChar char="ð"/>
              <a:defRPr>
                <a:latin typeface="+mj-lt"/>
                <a:cs typeface="Calibr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489550712"/>
      </p:ext>
    </p:extLst>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Light background developer co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Picture 7" descr="white-green code shape.png"/>
          <p:cNvPicPr>
            <a:picLocks noChangeAspect="1"/>
          </p:cNvPicPr>
          <p:nvPr userDrawn="1"/>
        </p:nvPicPr>
        <p:blipFill>
          <a:blip r:embed="rId3"/>
          <a:stretch>
            <a:fillRect/>
          </a:stretch>
        </p:blipFill>
        <p:spPr bwMode="white">
          <a:xfrm>
            <a:off x="0" y="0"/>
            <a:ext cx="9144000" cy="6858000"/>
          </a:xfrm>
          <a:prstGeom prst="rect">
            <a:avLst/>
          </a:prstGeom>
        </p:spPr>
      </p:pic>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7" name="Text Placeholder 6"/>
          <p:cNvSpPr>
            <a:spLocks noGrp="1"/>
          </p:cNvSpPr>
          <p:nvPr>
            <p:ph type="body" sz="quarter" idx="10"/>
          </p:nvPr>
        </p:nvSpPr>
        <p:spPr>
          <a:xfrm>
            <a:off x="646176" y="1304548"/>
            <a:ext cx="8086952" cy="1434239"/>
          </a:xfrm>
        </p:spPr>
        <p:txBody>
          <a:bodyPr/>
          <a:lstStyle>
            <a:lvl1pPr marL="0" indent="0">
              <a:lnSpc>
                <a:spcPct val="80000"/>
              </a:lnSpc>
              <a:buFontTx/>
              <a:buNone/>
              <a:defRPr sz="2400" b="0">
                <a:solidFill>
                  <a:srgbClr val="000000"/>
                </a:solidFill>
                <a:latin typeface="Consolas" pitchFamily="49" charset="0"/>
                <a:cs typeface="Courier New" pitchFamily="49" charset="0"/>
              </a:defRPr>
            </a:lvl1pPr>
            <a:lvl2pPr marL="457200" indent="6350">
              <a:lnSpc>
                <a:spcPct val="80000"/>
              </a:lnSpc>
              <a:buFontTx/>
              <a:buNone/>
              <a:defRPr sz="2000" b="0">
                <a:solidFill>
                  <a:srgbClr val="000000"/>
                </a:solidFill>
                <a:latin typeface="Consolas" pitchFamily="49" charset="0"/>
                <a:cs typeface="Courier New" pitchFamily="49" charset="0"/>
              </a:defRPr>
            </a:lvl2pPr>
            <a:lvl3pPr marL="796925" indent="0">
              <a:lnSpc>
                <a:spcPct val="80000"/>
              </a:lnSpc>
              <a:buFontTx/>
              <a:buNone/>
              <a:defRPr sz="1800" b="0">
                <a:solidFill>
                  <a:srgbClr val="000000"/>
                </a:solidFill>
                <a:latin typeface="Consolas" pitchFamily="49" charset="0"/>
                <a:cs typeface="Courier New" pitchFamily="49" charset="0"/>
              </a:defRPr>
            </a:lvl3pPr>
            <a:lvl4pPr marL="1147763" indent="20638">
              <a:lnSpc>
                <a:spcPct val="80000"/>
              </a:lnSpc>
              <a:buFontTx/>
              <a:buNone/>
              <a:defRPr sz="1800" b="0">
                <a:solidFill>
                  <a:srgbClr val="000000"/>
                </a:solidFill>
                <a:latin typeface="Consolas" pitchFamily="49" charset="0"/>
                <a:cs typeface="Courier New" pitchFamily="49" charset="0"/>
              </a:defRPr>
            </a:lvl4pPr>
            <a:lvl5pPr marL="1489075" indent="0">
              <a:lnSpc>
                <a:spcPct val="80000"/>
              </a:lnSpc>
              <a:buFontTx/>
              <a:buNone/>
              <a:defRPr sz="1800" b="0">
                <a:solidFill>
                  <a:srgbClr val="000000"/>
                </a:solidFill>
                <a:latin typeface="Consolas" pitchFamily="49" charset="0"/>
                <a:cs typeface="Courier New" pitchFamily="49"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737443275"/>
      </p:ext>
    </p:extLst>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389438" y="1905009"/>
            <a:ext cx="8363937" cy="2108269"/>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7" y="477203"/>
            <a:ext cx="6120575" cy="1523494"/>
          </a:xfrm>
        </p:spPr>
        <p:txBody>
          <a:bodyPr anchor="ctr" anchorCtr="0">
            <a:noAutofit/>
          </a:bodyPr>
          <a:lstStyle>
            <a:lvl1pPr>
              <a:lnSpc>
                <a:spcPct val="90000"/>
              </a:lnSpc>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1417217" y="2303507"/>
            <a:ext cx="6994363" cy="461665"/>
          </a:xfrm>
        </p:spPr>
        <p:txBody>
          <a:bodyPr>
            <a:noAutofit/>
          </a:bodyPr>
          <a:lstStyle>
            <a:lvl1pPr marL="0" indent="0" algn="l">
              <a:lnSpc>
                <a:spcPct val="90000"/>
              </a:lnSpc>
              <a:spcBef>
                <a:spcPts val="0"/>
              </a:spcBef>
              <a:buNone/>
              <a:defRPr sz="2800">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366578" y="3914364"/>
            <a:ext cx="8386799" cy="1378644"/>
          </a:xfrm>
        </p:spPr>
        <p:txBody>
          <a:bodyPr anchor="t" anchorCtr="0">
            <a:noAutofit/>
            <a:scene3d>
              <a:camera prst="orthographicFront"/>
              <a:lightRig rig="flat" dir="t"/>
            </a:scene3d>
            <a:sp3d>
              <a:contourClr>
                <a:schemeClr val="tx2"/>
              </a:contourClr>
            </a:sp3d>
          </a:bodyPr>
          <a:lstStyle>
            <a:lvl1pPr marL="0" indent="0" algn="l">
              <a:buFont typeface="Arial" pitchFamily="34" charset="0"/>
              <a:buNone/>
              <a:defRPr kumimoji="0" lang="en-US" sz="9600" b="0" i="1" u="none" strike="noStrike" kern="1200" cap="none" spc="-642" normalizeH="0" baseline="0" noProof="0" dirty="0" smtClean="0">
                <a:ln w="11430"/>
                <a:gradFill>
                  <a:gsLst>
                    <a:gs pos="0">
                      <a:schemeClr val="tx1"/>
                    </a:gs>
                    <a:gs pos="88000">
                      <a:schemeClr val="tx1"/>
                    </a:gs>
                  </a:gsLst>
                  <a:lin ang="5400000"/>
                </a:gradFill>
                <a:effectLst/>
                <a:uLnTx/>
                <a:uFillTx/>
                <a:latin typeface="Segoe Light" pitchFamily="34" charset="0"/>
                <a:ea typeface="+mn-ea"/>
                <a:cs typeface="+mn-cs"/>
              </a:defRPr>
            </a:lvl1pPr>
          </a:lstStyle>
          <a:p>
            <a:pPr lvl="0"/>
            <a:r>
              <a:rPr lang="en-US" dirty="0" smtClean="0"/>
              <a:t>click to…</a:t>
            </a:r>
          </a:p>
        </p:txBody>
      </p:sp>
      <p:pic>
        <p:nvPicPr>
          <p:cNvPr id="5" name="Picture 2" descr="\\server3\Restrict\FTP_Root\Clients\White_Whale\7-20683_TechEd_Europe_Template\TechEd_Europe_Keynote_Template\SFP_Art\PNG\TechEd_Europe_2010_Logo.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23203" y="5177866"/>
            <a:ext cx="1998572" cy="125012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389438" y="1905009"/>
            <a:ext cx="8363937" cy="2108269"/>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649442315"/>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iapo intro conférence">
    <p:spTree>
      <p:nvGrpSpPr>
        <p:cNvPr id="1" name=""/>
        <p:cNvGrpSpPr/>
        <p:nvPr/>
      </p:nvGrpSpPr>
      <p:grpSpPr>
        <a:xfrm>
          <a:off x="0" y="0"/>
          <a:ext cx="0" cy="0"/>
          <a:chOff x="0" y="0"/>
          <a:chExt cx="0" cy="0"/>
        </a:xfrm>
      </p:grpSpPr>
    </p:spTree>
    <p:extLst>
      <p:ext uri="{BB962C8B-B14F-4D97-AF65-F5344CB8AC3E}">
        <p14:creationId xmlns:p14="http://schemas.microsoft.com/office/powerpoint/2010/main" val="3710834440"/>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reserve="1">
  <p:cSld name="Titre présentation + titre parties">
    <p:spTree>
      <p:nvGrpSpPr>
        <p:cNvPr id="1" name=""/>
        <p:cNvGrpSpPr/>
        <p:nvPr/>
      </p:nvGrpSpPr>
      <p:grpSpPr>
        <a:xfrm>
          <a:off x="0" y="0"/>
          <a:ext cx="0" cy="0"/>
          <a:chOff x="0" y="0"/>
          <a:chExt cx="0" cy="0"/>
        </a:xfrm>
      </p:grpSpPr>
      <p:sp>
        <p:nvSpPr>
          <p:cNvPr id="2" name="Titre 1"/>
          <p:cNvSpPr>
            <a:spLocks noGrp="1"/>
          </p:cNvSpPr>
          <p:nvPr>
            <p:ph type="ctrTitle" hasCustomPrompt="1"/>
          </p:nvPr>
        </p:nvSpPr>
        <p:spPr>
          <a:xfrm>
            <a:off x="683568" y="1604798"/>
            <a:ext cx="7772400" cy="1470025"/>
          </a:xfrm>
          <a:prstGeom prst="rect">
            <a:avLst/>
          </a:prstGeom>
        </p:spPr>
        <p:txBody>
          <a:bodyPr>
            <a:noAutofit/>
          </a:bodyPr>
          <a:lstStyle>
            <a:lvl1pPr algn="l">
              <a:defRPr sz="4800" b="1">
                <a:solidFill>
                  <a:schemeClr val="bg1"/>
                </a:solidFill>
                <a:latin typeface="Segoe UI Light" pitchFamily="34" charset="0"/>
                <a:ea typeface="Segoe UI" pitchFamily="34" charset="0"/>
                <a:cs typeface="Segoe UI" pitchFamily="34" charset="0"/>
              </a:defRPr>
            </a:lvl1pPr>
          </a:lstStyle>
          <a:p>
            <a:r>
              <a:rPr lang="fr-FR" dirty="0" smtClean="0"/>
              <a:t>Cliquez pour modifier le titre de la présentation</a:t>
            </a:r>
            <a:endParaRPr lang="fr-FR" dirty="0"/>
          </a:p>
        </p:txBody>
      </p:sp>
      <p:sp>
        <p:nvSpPr>
          <p:cNvPr id="3" name="Sous-titre 2"/>
          <p:cNvSpPr>
            <a:spLocks noGrp="1"/>
          </p:cNvSpPr>
          <p:nvPr>
            <p:ph type="subTitle" idx="1" hasCustomPrompt="1"/>
          </p:nvPr>
        </p:nvSpPr>
        <p:spPr>
          <a:xfrm>
            <a:off x="683569" y="3909053"/>
            <a:ext cx="7815091" cy="1752600"/>
          </a:xfrm>
          <a:prstGeom prst="rect">
            <a:avLst/>
          </a:prstGeom>
        </p:spPr>
        <p:txBody>
          <a:bodyPr>
            <a:noAutofit/>
          </a:bodyPr>
          <a:lstStyle>
            <a:lvl1pPr marL="0" indent="0" algn="l">
              <a:lnSpc>
                <a:spcPct val="75000"/>
              </a:lnSpc>
              <a:buNone/>
              <a:defRPr sz="2800" b="0">
                <a:solidFill>
                  <a:srgbClr val="F4793B"/>
                </a:solidFill>
                <a:latin typeface="Segoe UI Light"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dirty="0" smtClean="0"/>
              <a:t>Cliquez pour modifier la date / nom speaker / titre speaker / société</a:t>
            </a:r>
            <a:endParaRPr lang="fr-FR" dirty="0"/>
          </a:p>
        </p:txBody>
      </p:sp>
    </p:spTree>
    <p:extLst>
      <p:ext uri="{BB962C8B-B14F-4D97-AF65-F5344CB8AC3E}">
        <p14:creationId xmlns:p14="http://schemas.microsoft.com/office/powerpoint/2010/main" val="3480852363"/>
      </p:ext>
    </p:extLst>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_Disposition personnalisée">
    <p:spTree>
      <p:nvGrpSpPr>
        <p:cNvPr id="1" name=""/>
        <p:cNvGrpSpPr/>
        <p:nvPr/>
      </p:nvGrpSpPr>
      <p:grpSpPr>
        <a:xfrm>
          <a:off x="0" y="0"/>
          <a:ext cx="0" cy="0"/>
          <a:chOff x="0" y="0"/>
          <a:chExt cx="0" cy="0"/>
        </a:xfrm>
      </p:grpSpPr>
      <p:sp>
        <p:nvSpPr>
          <p:cNvPr id="2" name="Titre 1"/>
          <p:cNvSpPr>
            <a:spLocks noGrp="1"/>
          </p:cNvSpPr>
          <p:nvPr>
            <p:ph type="title"/>
          </p:nvPr>
        </p:nvSpPr>
        <p:spPr>
          <a:xfrm>
            <a:off x="107504" y="141635"/>
            <a:ext cx="7200800" cy="849577"/>
          </a:xfrm>
          <a:prstGeom prst="rect">
            <a:avLst/>
          </a:prstGeom>
        </p:spPr>
        <p:txBody>
          <a:bodyPr/>
          <a:lstStyle>
            <a:lvl1pPr algn="l">
              <a:defRPr sz="3600" b="1">
                <a:solidFill>
                  <a:schemeClr val="bg1"/>
                </a:solidFill>
                <a:latin typeface="Segoe UI Light" pitchFamily="34" charset="0"/>
              </a:defRPr>
            </a:lvl1pPr>
          </a:lstStyle>
          <a:p>
            <a:r>
              <a:rPr lang="fr-FR" dirty="0" smtClean="0"/>
              <a:t>Modifiez le style du titre</a:t>
            </a:r>
            <a:endParaRPr lang="en-US" dirty="0"/>
          </a:p>
        </p:txBody>
      </p:sp>
    </p:spTree>
    <p:extLst>
      <p:ext uri="{BB962C8B-B14F-4D97-AF65-F5344CB8AC3E}">
        <p14:creationId xmlns:p14="http://schemas.microsoft.com/office/powerpoint/2010/main" val="144919699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ntenu classique">
    <p:spTree>
      <p:nvGrpSpPr>
        <p:cNvPr id="1" name=""/>
        <p:cNvGrpSpPr/>
        <p:nvPr/>
      </p:nvGrpSpPr>
      <p:grpSpPr>
        <a:xfrm>
          <a:off x="0" y="0"/>
          <a:ext cx="0" cy="0"/>
          <a:chOff x="0" y="0"/>
          <a:chExt cx="0" cy="0"/>
        </a:xfrm>
      </p:grpSpPr>
      <p:sp>
        <p:nvSpPr>
          <p:cNvPr id="3" name="Espace réservé du contenu 2"/>
          <p:cNvSpPr>
            <a:spLocks noGrp="1"/>
          </p:cNvSpPr>
          <p:nvPr>
            <p:ph idx="1" hasCustomPrompt="1"/>
          </p:nvPr>
        </p:nvSpPr>
        <p:spPr>
          <a:xfrm>
            <a:off x="357158" y="1214425"/>
            <a:ext cx="8429684" cy="4643471"/>
          </a:xfrm>
          <a:prstGeom prst="rect">
            <a:avLst/>
          </a:prstGeom>
        </p:spPr>
        <p:txBody>
          <a:bodyPr>
            <a:normAutofit/>
          </a:bodyPr>
          <a:lstStyle>
            <a:lvl1pPr marL="342900" indent="-342900">
              <a:buClr>
                <a:schemeClr val="bg1"/>
              </a:buClr>
              <a:buSzPct val="110000"/>
              <a:buFontTx/>
              <a:buBlip>
                <a:blip r:embed="rId2"/>
              </a:buBlip>
              <a:defRPr sz="2400" b="0">
                <a:solidFill>
                  <a:schemeClr val="bg1"/>
                </a:solidFill>
                <a:latin typeface="Segoe UI Light" pitchFamily="34" charset="0"/>
                <a:ea typeface="Segoe UI" pitchFamily="34" charset="0"/>
                <a:cs typeface="Segoe UI" pitchFamily="34" charset="0"/>
              </a:defRPr>
            </a:lvl1pPr>
            <a:lvl2pPr marL="800100" indent="-342900">
              <a:buClr>
                <a:schemeClr val="bg1"/>
              </a:buClr>
              <a:buSzPct val="60000"/>
              <a:buFont typeface="Wingdings 3" pitchFamily="18" charset="2"/>
              <a:buChar char=""/>
              <a:defRPr sz="2400" b="0">
                <a:solidFill>
                  <a:schemeClr val="bg1"/>
                </a:solidFill>
                <a:latin typeface="Segoe UI Light" pitchFamily="34" charset="0"/>
                <a:ea typeface="Segoe UI" pitchFamily="34" charset="0"/>
                <a:cs typeface="Segoe UI" pitchFamily="34" charset="0"/>
              </a:defRPr>
            </a:lvl2pPr>
            <a:lvl3pPr marL="1257300" indent="-342900">
              <a:buClr>
                <a:schemeClr val="bg1"/>
              </a:buClr>
              <a:buSzPct val="60000"/>
              <a:buFont typeface="Wingdings 3" pitchFamily="18" charset="2"/>
              <a:buChar char=""/>
              <a:defRPr lang="fr-FR" sz="2400" b="0" kern="1200" dirty="0" smtClean="0">
                <a:solidFill>
                  <a:schemeClr val="bg1"/>
                </a:solidFill>
                <a:latin typeface="Segoe UI Light" pitchFamily="34" charset="0"/>
                <a:ea typeface="Segoe UI" pitchFamily="34" charset="0"/>
                <a:cs typeface="Segoe UI" pitchFamily="34" charset="0"/>
              </a:defRPr>
            </a:lvl3pPr>
            <a:lvl4pPr marL="1714500" indent="-342900">
              <a:buClr>
                <a:schemeClr val="bg1"/>
              </a:buClr>
              <a:buSzPct val="60000"/>
              <a:buFont typeface="Wingdings 3" pitchFamily="18" charset="2"/>
              <a:buChar char=""/>
              <a:defRPr lang="fr-FR" sz="2400" b="0" kern="1200" dirty="0" smtClean="0">
                <a:solidFill>
                  <a:schemeClr val="bg1"/>
                </a:solidFill>
                <a:latin typeface="Segoe UI Light" pitchFamily="34" charset="0"/>
                <a:ea typeface="Segoe UI" pitchFamily="34" charset="0"/>
                <a:cs typeface="Segoe UI" pitchFamily="34" charset="0"/>
              </a:defRPr>
            </a:lvl4pPr>
            <a:lvl5pPr marL="2171700" indent="-342900">
              <a:buClr>
                <a:schemeClr val="bg1"/>
              </a:buClr>
              <a:buSzPct val="60000"/>
              <a:buFont typeface="Wingdings 3" pitchFamily="18" charset="2"/>
              <a:buChar char="u"/>
              <a:defRPr lang="fr-FR" sz="2400" b="0" kern="1200" dirty="0">
                <a:solidFill>
                  <a:schemeClr val="bg1"/>
                </a:solidFill>
                <a:latin typeface="Segoe UI Light" pitchFamily="34" charset="0"/>
                <a:ea typeface="Segoe UI" pitchFamily="34" charset="0"/>
                <a:cs typeface="Segoe UI" pitchFamily="34" charset="0"/>
              </a:defRPr>
            </a:lvl5pPr>
          </a:lstStyle>
          <a:p>
            <a:pPr lvl="0"/>
            <a:r>
              <a:rPr lang="fr-FR" dirty="0" smtClean="0"/>
              <a:t>Texte de niveau 1</a:t>
            </a:r>
          </a:p>
          <a:p>
            <a:pPr lvl="1"/>
            <a:r>
              <a:rPr lang="fr-FR" dirty="0" smtClean="0"/>
              <a:t>Texte de niveau 2</a:t>
            </a:r>
          </a:p>
          <a:p>
            <a:pPr lvl="2"/>
            <a:r>
              <a:rPr lang="fr-FR" dirty="0" smtClean="0"/>
              <a:t>Texte de niveau 3</a:t>
            </a:r>
          </a:p>
          <a:p>
            <a:pPr lvl="3"/>
            <a:r>
              <a:rPr lang="fr-FR" dirty="0" smtClean="0"/>
              <a:t>Texte de niveau 4</a:t>
            </a:r>
          </a:p>
          <a:p>
            <a:pPr lvl="4"/>
            <a:r>
              <a:rPr lang="fr-FR" dirty="0" smtClean="0"/>
              <a:t>Texte de niveau 5</a:t>
            </a:r>
            <a:endParaRPr lang="fr-FR" dirty="0"/>
          </a:p>
        </p:txBody>
      </p:sp>
      <p:sp>
        <p:nvSpPr>
          <p:cNvPr id="5" name="Titre 1"/>
          <p:cNvSpPr>
            <a:spLocks noGrp="1"/>
          </p:cNvSpPr>
          <p:nvPr>
            <p:ph type="title" hasCustomPrompt="1"/>
          </p:nvPr>
        </p:nvSpPr>
        <p:spPr>
          <a:xfrm>
            <a:off x="107504" y="141635"/>
            <a:ext cx="7200800" cy="849577"/>
          </a:xfrm>
          <a:prstGeom prst="rect">
            <a:avLst/>
          </a:prstGeom>
        </p:spPr>
        <p:txBody>
          <a:bodyPr/>
          <a:lstStyle>
            <a:lvl1pPr algn="l">
              <a:defRPr sz="3600" b="1">
                <a:solidFill>
                  <a:schemeClr val="bg1"/>
                </a:solidFill>
                <a:latin typeface="Segoe UI Light" pitchFamily="34" charset="0"/>
              </a:defRPr>
            </a:lvl1pPr>
          </a:lstStyle>
          <a:p>
            <a:r>
              <a:rPr lang="fr-FR" dirty="0" smtClean="0"/>
              <a:t>Modifiez le titre</a:t>
            </a:r>
            <a:endParaRPr lang="en-US" dirty="0"/>
          </a:p>
        </p:txBody>
      </p:sp>
    </p:spTree>
    <p:extLst>
      <p:ext uri="{BB962C8B-B14F-4D97-AF65-F5344CB8AC3E}">
        <p14:creationId xmlns:p14="http://schemas.microsoft.com/office/powerpoint/2010/main" val="3960220504"/>
      </p:ext>
    </p:extLst>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ntenu classique 2 blocs">
    <p:spTree>
      <p:nvGrpSpPr>
        <p:cNvPr id="1" name=""/>
        <p:cNvGrpSpPr/>
        <p:nvPr/>
      </p:nvGrpSpPr>
      <p:grpSpPr>
        <a:xfrm>
          <a:off x="0" y="0"/>
          <a:ext cx="0" cy="0"/>
          <a:chOff x="0" y="0"/>
          <a:chExt cx="0" cy="0"/>
        </a:xfrm>
      </p:grpSpPr>
      <p:sp>
        <p:nvSpPr>
          <p:cNvPr id="8" name="Espace réservé du contenu 7"/>
          <p:cNvSpPr>
            <a:spLocks noGrp="1"/>
          </p:cNvSpPr>
          <p:nvPr>
            <p:ph sz="quarter" idx="13" hasCustomPrompt="1"/>
          </p:nvPr>
        </p:nvSpPr>
        <p:spPr>
          <a:xfrm>
            <a:off x="357188" y="1857387"/>
            <a:ext cx="4143374" cy="3000375"/>
          </a:xfrm>
          <a:prstGeom prst="rect">
            <a:avLst/>
          </a:prstGeom>
        </p:spPr>
        <p:txBody>
          <a:bodyPr>
            <a:normAutofit/>
          </a:bodyPr>
          <a:lstStyle>
            <a:lvl1pPr marL="342900" indent="-342900">
              <a:buFontTx/>
              <a:buBlip>
                <a:blip r:embed="rId2"/>
              </a:buBlip>
              <a:defRPr sz="2800">
                <a:solidFill>
                  <a:schemeClr val="bg1"/>
                </a:solidFill>
                <a:latin typeface="Segoe UI Light" pitchFamily="34" charset="0"/>
              </a:defRPr>
            </a:lvl1pPr>
            <a:lvl2pPr marL="742950" indent="-285750">
              <a:buSzPct val="60000"/>
              <a:buFont typeface="Wingdings 3" pitchFamily="18" charset="2"/>
              <a:buChar char="u"/>
              <a:defRPr sz="2400">
                <a:solidFill>
                  <a:schemeClr val="bg1"/>
                </a:solidFill>
                <a:latin typeface="Segoe UI Light" pitchFamily="34" charset="0"/>
              </a:defRPr>
            </a:lvl2pPr>
            <a:lvl3pPr marL="1143000" indent="-228600">
              <a:buSzPct val="60000"/>
              <a:buFont typeface="Wingdings 3" pitchFamily="18" charset="2"/>
              <a:buChar char="u"/>
              <a:defRPr sz="2000">
                <a:solidFill>
                  <a:schemeClr val="bg1"/>
                </a:solidFill>
                <a:latin typeface="Segoe UI Light" pitchFamily="34" charset="0"/>
              </a:defRPr>
            </a:lvl3pPr>
            <a:lvl4pPr marL="1600200" indent="-228600">
              <a:buFont typeface="Arial" pitchFamily="34" charset="0"/>
              <a:buChar char="•"/>
              <a:defRPr sz="1800">
                <a:solidFill>
                  <a:schemeClr val="bg1"/>
                </a:solidFill>
                <a:latin typeface="Segoe UI Light" pitchFamily="34" charset="0"/>
              </a:defRPr>
            </a:lvl4pPr>
            <a:lvl5pPr marL="2057400" indent="-228600">
              <a:buFont typeface="Arial" pitchFamily="34" charset="0"/>
              <a:buChar char="•"/>
              <a:defRPr sz="1800">
                <a:solidFill>
                  <a:schemeClr val="bg1"/>
                </a:solidFill>
                <a:latin typeface="Segoe UI Light" pitchFamily="34" charset="0"/>
              </a:defRPr>
            </a:lvl5pPr>
          </a:lstStyle>
          <a:p>
            <a:pPr lvl="0"/>
            <a:r>
              <a:rPr lang="fr-FR" dirty="0" smtClean="0"/>
              <a:t>Cliquez pour modifier les styles du texte du masque</a:t>
            </a:r>
          </a:p>
          <a:p>
            <a:pPr lvl="1"/>
            <a:r>
              <a:rPr lang="fr-FR" dirty="0" smtClean="0"/>
              <a:t>Deuxième niveau</a:t>
            </a:r>
          </a:p>
          <a:p>
            <a:pPr lvl="2"/>
            <a:r>
              <a:rPr lang="fr-FR" dirty="0" smtClean="0"/>
              <a:t>Troisième niveau</a:t>
            </a:r>
          </a:p>
        </p:txBody>
      </p:sp>
      <p:sp>
        <p:nvSpPr>
          <p:cNvPr id="9" name="Espace réservé du contenu 7"/>
          <p:cNvSpPr>
            <a:spLocks noGrp="1"/>
          </p:cNvSpPr>
          <p:nvPr>
            <p:ph sz="quarter" idx="14" hasCustomPrompt="1"/>
          </p:nvPr>
        </p:nvSpPr>
        <p:spPr>
          <a:xfrm>
            <a:off x="4643438" y="1857375"/>
            <a:ext cx="4143404" cy="3000375"/>
          </a:xfrm>
          <a:prstGeom prst="rect">
            <a:avLst/>
          </a:prstGeom>
        </p:spPr>
        <p:txBody>
          <a:bodyPr>
            <a:noAutofit/>
          </a:bodyPr>
          <a:lstStyle>
            <a:lvl1pPr marL="342900" indent="-342900" algn="l" defTabSz="914400" rtl="0" eaLnBrk="1" latinLnBrk="0" hangingPunct="1">
              <a:spcBef>
                <a:spcPct val="20000"/>
              </a:spcBef>
              <a:buFontTx/>
              <a:buBlip>
                <a:blip r:embed="rId2"/>
              </a:buBlip>
              <a:defRPr lang="fr-FR" sz="2800" kern="1200" dirty="0" smtClean="0">
                <a:solidFill>
                  <a:schemeClr val="bg1"/>
                </a:solidFill>
                <a:latin typeface="Segoe UI Light" pitchFamily="34" charset="0"/>
                <a:ea typeface="+mn-ea"/>
                <a:cs typeface="+mn-cs"/>
              </a:defRPr>
            </a:lvl1pPr>
            <a:lvl2pPr marL="800100" indent="-342900" algn="l" defTabSz="914400" rtl="0" eaLnBrk="1" latinLnBrk="0" hangingPunct="1">
              <a:spcBef>
                <a:spcPct val="20000"/>
              </a:spcBef>
              <a:buSzPct val="60000"/>
              <a:buFont typeface="Wingdings 3" pitchFamily="18" charset="2"/>
              <a:buChar char="u"/>
              <a:defRPr lang="fr-FR" sz="2400" kern="1200" dirty="0" smtClean="0">
                <a:solidFill>
                  <a:schemeClr val="bg1"/>
                </a:solidFill>
                <a:latin typeface="Segoe UI Light" pitchFamily="34" charset="0"/>
                <a:ea typeface="+mn-ea"/>
                <a:cs typeface="+mn-cs"/>
              </a:defRPr>
            </a:lvl2pPr>
            <a:lvl3pPr marL="1143000" indent="-228600" algn="l" defTabSz="914400" rtl="0" eaLnBrk="1" latinLnBrk="0" hangingPunct="1">
              <a:spcBef>
                <a:spcPct val="20000"/>
              </a:spcBef>
              <a:buSzPct val="60000"/>
              <a:buFont typeface="Wingdings 3" pitchFamily="18" charset="2"/>
              <a:buChar char="u"/>
              <a:defRPr lang="fr-FR" sz="2000" kern="1200" dirty="0" smtClean="0">
                <a:solidFill>
                  <a:schemeClr val="bg1"/>
                </a:solidFill>
                <a:latin typeface="Segoe UI Light" pitchFamily="34" charset="0"/>
                <a:ea typeface="+mn-ea"/>
                <a:cs typeface="+mn-cs"/>
              </a:defRPr>
            </a:lvl3pPr>
            <a:lvl4pPr marL="1600200" indent="-228600" algn="l" defTabSz="914400" rtl="0" eaLnBrk="1" latinLnBrk="0" hangingPunct="1">
              <a:spcBef>
                <a:spcPct val="20000"/>
              </a:spcBef>
              <a:buFont typeface="Arial" pitchFamily="34" charset="0"/>
              <a:buChar char="•"/>
              <a:defRPr lang="fr-FR" sz="2800" kern="1200" dirty="0" smtClean="0">
                <a:solidFill>
                  <a:schemeClr val="bg1"/>
                </a:solidFill>
                <a:latin typeface="Segoe UI Light" pitchFamily="34" charset="0"/>
                <a:ea typeface="+mn-ea"/>
                <a:cs typeface="+mn-cs"/>
              </a:defRPr>
            </a:lvl4pPr>
            <a:lvl5pPr marL="2057400" indent="-228600" algn="l" defTabSz="914400" rtl="0" eaLnBrk="1" latinLnBrk="0" hangingPunct="1">
              <a:spcBef>
                <a:spcPct val="20000"/>
              </a:spcBef>
              <a:buFont typeface="Arial" pitchFamily="34" charset="0"/>
              <a:buChar char="•"/>
              <a:defRPr lang="fr-FR" sz="2800" kern="1200" dirty="0">
                <a:solidFill>
                  <a:schemeClr val="bg1"/>
                </a:solidFill>
                <a:latin typeface="Segoe UI Light" pitchFamily="34" charset="0"/>
                <a:ea typeface="+mn-ea"/>
                <a:cs typeface="+mn-cs"/>
              </a:defRPr>
            </a:lvl5pPr>
          </a:lstStyle>
          <a:p>
            <a:pPr lvl="0"/>
            <a:r>
              <a:rPr lang="fr-FR" dirty="0" smtClean="0"/>
              <a:t>Cliquez pour modifier les styles du texte du masque</a:t>
            </a:r>
          </a:p>
          <a:p>
            <a:pPr lvl="1"/>
            <a:r>
              <a:rPr lang="fr-FR" dirty="0" smtClean="0"/>
              <a:t>Deuxième niveau</a:t>
            </a:r>
          </a:p>
          <a:p>
            <a:pPr lvl="2"/>
            <a:r>
              <a:rPr lang="fr-FR" dirty="0" smtClean="0"/>
              <a:t>Troisième niveau</a:t>
            </a:r>
          </a:p>
        </p:txBody>
      </p:sp>
      <p:sp>
        <p:nvSpPr>
          <p:cNvPr id="5" name="Titre 1"/>
          <p:cNvSpPr>
            <a:spLocks noGrp="1"/>
          </p:cNvSpPr>
          <p:nvPr>
            <p:ph type="title" hasCustomPrompt="1"/>
          </p:nvPr>
        </p:nvSpPr>
        <p:spPr>
          <a:xfrm>
            <a:off x="107504" y="141635"/>
            <a:ext cx="7200800" cy="849577"/>
          </a:xfrm>
          <a:prstGeom prst="rect">
            <a:avLst/>
          </a:prstGeom>
        </p:spPr>
        <p:txBody>
          <a:bodyPr/>
          <a:lstStyle>
            <a:lvl1pPr algn="l">
              <a:defRPr sz="3600" b="1">
                <a:solidFill>
                  <a:schemeClr val="bg1"/>
                </a:solidFill>
                <a:latin typeface="Segoe UI Light" pitchFamily="34" charset="0"/>
              </a:defRPr>
            </a:lvl1pPr>
          </a:lstStyle>
          <a:p>
            <a:r>
              <a:rPr lang="fr-FR" dirty="0" smtClean="0"/>
              <a:t>Modifiez le titre</a:t>
            </a:r>
            <a:endParaRPr lang="en-US" dirty="0"/>
          </a:p>
        </p:txBody>
      </p:sp>
    </p:spTree>
    <p:extLst>
      <p:ext uri="{BB962C8B-B14F-4D97-AF65-F5344CB8AC3E}">
        <p14:creationId xmlns:p14="http://schemas.microsoft.com/office/powerpoint/2010/main" val="527982404"/>
      </p:ext>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isposition personnalisée">
    <p:spTree>
      <p:nvGrpSpPr>
        <p:cNvPr id="1" name=""/>
        <p:cNvGrpSpPr/>
        <p:nvPr/>
      </p:nvGrpSpPr>
      <p:grpSpPr>
        <a:xfrm>
          <a:off x="0" y="0"/>
          <a:ext cx="0" cy="0"/>
          <a:chOff x="0" y="0"/>
          <a:chExt cx="0" cy="0"/>
        </a:xfrm>
      </p:grpSpPr>
      <p:sp>
        <p:nvSpPr>
          <p:cNvPr id="4" name="Espace réservé du contenu 7"/>
          <p:cNvSpPr>
            <a:spLocks noGrp="1"/>
          </p:cNvSpPr>
          <p:nvPr>
            <p:ph sz="quarter" idx="13" hasCustomPrompt="1"/>
          </p:nvPr>
        </p:nvSpPr>
        <p:spPr>
          <a:xfrm>
            <a:off x="357188" y="1857387"/>
            <a:ext cx="4143374" cy="3000375"/>
          </a:xfrm>
          <a:prstGeom prst="rect">
            <a:avLst/>
          </a:prstGeom>
          <a:solidFill>
            <a:srgbClr val="F4793B"/>
          </a:solidFill>
        </p:spPr>
        <p:txBody>
          <a:bodyPr>
            <a:normAutofit/>
          </a:bodyPr>
          <a:lstStyle>
            <a:lvl1pPr marL="342900" indent="-342900">
              <a:buFontTx/>
              <a:buBlip>
                <a:blip r:embed="rId2"/>
              </a:buBlip>
              <a:defRPr sz="2800">
                <a:solidFill>
                  <a:schemeClr val="bg1"/>
                </a:solidFill>
                <a:latin typeface="Segoe UI Light" pitchFamily="34" charset="0"/>
              </a:defRPr>
            </a:lvl1pPr>
            <a:lvl2pPr marL="742950" indent="-285750">
              <a:buSzPct val="60000"/>
              <a:buFont typeface="Wingdings 3" pitchFamily="18" charset="2"/>
              <a:buChar char="u"/>
              <a:defRPr sz="2400">
                <a:solidFill>
                  <a:schemeClr val="bg1"/>
                </a:solidFill>
                <a:latin typeface="Segoe UI Light" pitchFamily="34" charset="0"/>
              </a:defRPr>
            </a:lvl2pPr>
            <a:lvl3pPr marL="1143000" indent="-228600">
              <a:buSzPct val="60000"/>
              <a:buFont typeface="Wingdings 3" pitchFamily="18" charset="2"/>
              <a:buChar char="u"/>
              <a:defRPr sz="2000">
                <a:solidFill>
                  <a:schemeClr val="bg1"/>
                </a:solidFill>
                <a:latin typeface="Segoe UI Light" pitchFamily="34" charset="0"/>
              </a:defRPr>
            </a:lvl3pPr>
            <a:lvl4pPr marL="1600200" indent="-228600">
              <a:buFont typeface="Arial" pitchFamily="34" charset="0"/>
              <a:buChar char="•"/>
              <a:defRPr sz="1800">
                <a:solidFill>
                  <a:schemeClr val="bg1"/>
                </a:solidFill>
                <a:latin typeface="Segoe UI Light" pitchFamily="34" charset="0"/>
              </a:defRPr>
            </a:lvl4pPr>
            <a:lvl5pPr marL="2057400" indent="-228600">
              <a:buFont typeface="Arial" pitchFamily="34" charset="0"/>
              <a:buChar char="•"/>
              <a:defRPr sz="1800">
                <a:solidFill>
                  <a:schemeClr val="bg1"/>
                </a:solidFill>
                <a:latin typeface="Segoe UI Light" pitchFamily="34" charset="0"/>
              </a:defRPr>
            </a:lvl5pPr>
          </a:lstStyle>
          <a:p>
            <a:pPr lvl="0"/>
            <a:r>
              <a:rPr lang="fr-FR" dirty="0" smtClean="0"/>
              <a:t>Cliquez pour modifier les styles du texte du masque</a:t>
            </a:r>
          </a:p>
          <a:p>
            <a:pPr lvl="1"/>
            <a:r>
              <a:rPr lang="fr-FR" dirty="0" smtClean="0"/>
              <a:t>Deuxième niveau</a:t>
            </a:r>
          </a:p>
          <a:p>
            <a:pPr lvl="2"/>
            <a:r>
              <a:rPr lang="fr-FR" dirty="0" smtClean="0"/>
              <a:t>Troisième niveau</a:t>
            </a:r>
          </a:p>
        </p:txBody>
      </p:sp>
      <p:sp>
        <p:nvSpPr>
          <p:cNvPr id="5" name="Espace réservé du contenu 7"/>
          <p:cNvSpPr>
            <a:spLocks noGrp="1"/>
          </p:cNvSpPr>
          <p:nvPr>
            <p:ph sz="quarter" idx="14" hasCustomPrompt="1"/>
          </p:nvPr>
        </p:nvSpPr>
        <p:spPr>
          <a:xfrm>
            <a:off x="4643438" y="1857375"/>
            <a:ext cx="4143404" cy="3000375"/>
          </a:xfrm>
          <a:prstGeom prst="rect">
            <a:avLst/>
          </a:prstGeom>
          <a:solidFill>
            <a:srgbClr val="1F8BF0"/>
          </a:solidFill>
        </p:spPr>
        <p:txBody>
          <a:bodyPr>
            <a:noAutofit/>
          </a:bodyPr>
          <a:lstStyle>
            <a:lvl1pPr marL="342900" indent="-342900" algn="l" defTabSz="914400" rtl="0" eaLnBrk="1" latinLnBrk="0" hangingPunct="1">
              <a:spcBef>
                <a:spcPct val="20000"/>
              </a:spcBef>
              <a:buFontTx/>
              <a:buBlip>
                <a:blip r:embed="rId2"/>
              </a:buBlip>
              <a:defRPr lang="fr-FR" sz="2800" kern="1200" dirty="0" smtClean="0">
                <a:solidFill>
                  <a:schemeClr val="bg1"/>
                </a:solidFill>
                <a:latin typeface="Segoe UI Light" pitchFamily="34" charset="0"/>
                <a:ea typeface="+mn-ea"/>
                <a:cs typeface="+mn-cs"/>
              </a:defRPr>
            </a:lvl1pPr>
            <a:lvl2pPr marL="800100" indent="-342900" algn="l" defTabSz="914400" rtl="0" eaLnBrk="1" latinLnBrk="0" hangingPunct="1">
              <a:spcBef>
                <a:spcPct val="20000"/>
              </a:spcBef>
              <a:buSzPct val="60000"/>
              <a:buFont typeface="Wingdings 3" pitchFamily="18" charset="2"/>
              <a:buChar char="u"/>
              <a:defRPr lang="fr-FR" sz="2400" kern="1200" dirty="0" smtClean="0">
                <a:solidFill>
                  <a:schemeClr val="bg1"/>
                </a:solidFill>
                <a:latin typeface="Segoe UI Light" pitchFamily="34" charset="0"/>
                <a:ea typeface="+mn-ea"/>
                <a:cs typeface="+mn-cs"/>
              </a:defRPr>
            </a:lvl2pPr>
            <a:lvl3pPr marL="1143000" indent="-228600" algn="l" defTabSz="914400" rtl="0" eaLnBrk="1" latinLnBrk="0" hangingPunct="1">
              <a:spcBef>
                <a:spcPct val="20000"/>
              </a:spcBef>
              <a:buSzPct val="60000"/>
              <a:buFont typeface="Wingdings 3" pitchFamily="18" charset="2"/>
              <a:buChar char="u"/>
              <a:defRPr lang="fr-FR" sz="2000" kern="1200" dirty="0" smtClean="0">
                <a:solidFill>
                  <a:schemeClr val="bg1"/>
                </a:solidFill>
                <a:latin typeface="Segoe UI Light" pitchFamily="34" charset="0"/>
                <a:ea typeface="+mn-ea"/>
                <a:cs typeface="+mn-cs"/>
              </a:defRPr>
            </a:lvl3pPr>
            <a:lvl4pPr marL="1600200" indent="-228600" algn="l" defTabSz="914400" rtl="0" eaLnBrk="1" latinLnBrk="0" hangingPunct="1">
              <a:spcBef>
                <a:spcPct val="20000"/>
              </a:spcBef>
              <a:buFont typeface="Arial" pitchFamily="34" charset="0"/>
              <a:buChar char="•"/>
              <a:defRPr lang="fr-FR" sz="2800" kern="1200" dirty="0" smtClean="0">
                <a:solidFill>
                  <a:schemeClr val="bg1"/>
                </a:solidFill>
                <a:latin typeface="Segoe UI Light" pitchFamily="34" charset="0"/>
                <a:ea typeface="+mn-ea"/>
                <a:cs typeface="+mn-cs"/>
              </a:defRPr>
            </a:lvl4pPr>
            <a:lvl5pPr marL="2057400" indent="-228600" algn="l" defTabSz="914400" rtl="0" eaLnBrk="1" latinLnBrk="0" hangingPunct="1">
              <a:spcBef>
                <a:spcPct val="20000"/>
              </a:spcBef>
              <a:buFont typeface="Arial" pitchFamily="34" charset="0"/>
              <a:buChar char="•"/>
              <a:defRPr lang="fr-FR" sz="2800" kern="1200" dirty="0">
                <a:solidFill>
                  <a:schemeClr val="bg1"/>
                </a:solidFill>
                <a:latin typeface="Segoe UI Light" pitchFamily="34" charset="0"/>
                <a:ea typeface="+mn-ea"/>
                <a:cs typeface="+mn-cs"/>
              </a:defRPr>
            </a:lvl5pPr>
          </a:lstStyle>
          <a:p>
            <a:pPr lvl="0"/>
            <a:r>
              <a:rPr lang="fr-FR" dirty="0" smtClean="0"/>
              <a:t>Cliquez pour modifier les styles du texte du masque</a:t>
            </a:r>
          </a:p>
          <a:p>
            <a:pPr lvl="1"/>
            <a:r>
              <a:rPr lang="fr-FR" dirty="0" smtClean="0"/>
              <a:t>Deuxième niveau</a:t>
            </a:r>
          </a:p>
          <a:p>
            <a:pPr lvl="2"/>
            <a:r>
              <a:rPr lang="fr-FR" dirty="0" smtClean="0"/>
              <a:t>Troisième niveau</a:t>
            </a:r>
          </a:p>
        </p:txBody>
      </p:sp>
      <p:sp>
        <p:nvSpPr>
          <p:cNvPr id="6" name="Titre 1"/>
          <p:cNvSpPr>
            <a:spLocks noGrp="1"/>
          </p:cNvSpPr>
          <p:nvPr>
            <p:ph type="title" hasCustomPrompt="1"/>
          </p:nvPr>
        </p:nvSpPr>
        <p:spPr>
          <a:xfrm>
            <a:off x="107504" y="141635"/>
            <a:ext cx="7200800" cy="849577"/>
          </a:xfrm>
          <a:prstGeom prst="rect">
            <a:avLst/>
          </a:prstGeom>
        </p:spPr>
        <p:txBody>
          <a:bodyPr/>
          <a:lstStyle>
            <a:lvl1pPr algn="l">
              <a:defRPr sz="3600" b="1">
                <a:solidFill>
                  <a:schemeClr val="bg1"/>
                </a:solidFill>
                <a:latin typeface="Segoe UI Light" pitchFamily="34" charset="0"/>
              </a:defRPr>
            </a:lvl1pPr>
          </a:lstStyle>
          <a:p>
            <a:r>
              <a:rPr lang="fr-FR" dirty="0" smtClean="0"/>
              <a:t>Modifiez le titre</a:t>
            </a:r>
            <a:endParaRPr lang="en-US" dirty="0"/>
          </a:p>
        </p:txBody>
      </p:sp>
    </p:spTree>
    <p:extLst>
      <p:ext uri="{BB962C8B-B14F-4D97-AF65-F5344CB8AC3E}">
        <p14:creationId xmlns:p14="http://schemas.microsoft.com/office/powerpoint/2010/main" val="307260172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ntenu classique 2 blocs + titres blocs">
    <p:spTree>
      <p:nvGrpSpPr>
        <p:cNvPr id="1" name=""/>
        <p:cNvGrpSpPr/>
        <p:nvPr/>
      </p:nvGrpSpPr>
      <p:grpSpPr>
        <a:xfrm>
          <a:off x="0" y="0"/>
          <a:ext cx="0" cy="0"/>
          <a:chOff x="0" y="0"/>
          <a:chExt cx="0" cy="0"/>
        </a:xfrm>
      </p:grpSpPr>
      <p:sp>
        <p:nvSpPr>
          <p:cNvPr id="7" name="Titre 1"/>
          <p:cNvSpPr>
            <a:spLocks noGrp="1"/>
          </p:cNvSpPr>
          <p:nvPr>
            <p:ph type="title" hasCustomPrompt="1"/>
          </p:nvPr>
        </p:nvSpPr>
        <p:spPr>
          <a:xfrm>
            <a:off x="107504" y="141635"/>
            <a:ext cx="7200800" cy="849577"/>
          </a:xfrm>
          <a:prstGeom prst="rect">
            <a:avLst/>
          </a:prstGeom>
        </p:spPr>
        <p:txBody>
          <a:bodyPr/>
          <a:lstStyle>
            <a:lvl1pPr algn="l">
              <a:defRPr sz="3600" b="1">
                <a:solidFill>
                  <a:schemeClr val="bg1"/>
                </a:solidFill>
                <a:latin typeface="Segoe UI Light" pitchFamily="34" charset="0"/>
              </a:defRPr>
            </a:lvl1pPr>
          </a:lstStyle>
          <a:p>
            <a:r>
              <a:rPr lang="fr-FR" dirty="0" smtClean="0"/>
              <a:t>Modifiez le titre</a:t>
            </a:r>
            <a:endParaRPr lang="en-US" dirty="0"/>
          </a:p>
        </p:txBody>
      </p:sp>
      <p:sp>
        <p:nvSpPr>
          <p:cNvPr id="8" name="Espace réservé du contenu 9"/>
          <p:cNvSpPr>
            <a:spLocks noGrp="1"/>
          </p:cNvSpPr>
          <p:nvPr>
            <p:ph sz="quarter" idx="13" hasCustomPrompt="1"/>
          </p:nvPr>
        </p:nvSpPr>
        <p:spPr>
          <a:xfrm>
            <a:off x="357158" y="1643053"/>
            <a:ext cx="4143374" cy="428625"/>
          </a:xfrm>
          <a:prstGeom prst="rect">
            <a:avLst/>
          </a:prstGeom>
          <a:noFill/>
        </p:spPr>
        <p:txBody>
          <a:bodyPr anchor="ctr"/>
          <a:lstStyle>
            <a:lvl1pPr algn="ctr">
              <a:buFontTx/>
              <a:buNone/>
              <a:defRPr b="1">
                <a:solidFill>
                  <a:schemeClr val="bg1"/>
                </a:solidFill>
                <a:latin typeface="Segoe UI Light" pitchFamily="34" charset="0"/>
              </a:defRPr>
            </a:lvl1pPr>
          </a:lstStyle>
          <a:p>
            <a:pPr lvl="0"/>
            <a:r>
              <a:rPr lang="fr-FR" dirty="0" smtClean="0"/>
              <a:t>Titre du bloc</a:t>
            </a:r>
          </a:p>
        </p:txBody>
      </p:sp>
      <p:sp>
        <p:nvSpPr>
          <p:cNvPr id="9" name="Espace réservé du contenu 9"/>
          <p:cNvSpPr>
            <a:spLocks noGrp="1"/>
          </p:cNvSpPr>
          <p:nvPr>
            <p:ph sz="quarter" idx="14" hasCustomPrompt="1"/>
          </p:nvPr>
        </p:nvSpPr>
        <p:spPr>
          <a:xfrm>
            <a:off x="4643442" y="1643053"/>
            <a:ext cx="4099263" cy="428625"/>
          </a:xfrm>
          <a:prstGeom prst="rect">
            <a:avLst/>
          </a:prstGeom>
          <a:noFill/>
        </p:spPr>
        <p:txBody>
          <a:bodyPr anchor="ctr"/>
          <a:lstStyle>
            <a:lvl1pPr marL="0" indent="0" algn="ctr">
              <a:buFontTx/>
              <a:buNone/>
              <a:defRPr lang="fr-FR" sz="3200" b="1" kern="1200" dirty="0" smtClean="0">
                <a:solidFill>
                  <a:schemeClr val="bg1"/>
                </a:solidFill>
                <a:latin typeface="Segoe UI Light" pitchFamily="34" charset="0"/>
                <a:ea typeface="+mn-ea"/>
                <a:cs typeface="+mn-cs"/>
              </a:defRPr>
            </a:lvl1pPr>
          </a:lstStyle>
          <a:p>
            <a:pPr marL="342900" lvl="0" indent="-342900" algn="ctr" defTabSz="914400" rtl="0" eaLnBrk="1" latinLnBrk="0" hangingPunct="1">
              <a:spcBef>
                <a:spcPct val="20000"/>
              </a:spcBef>
              <a:buFontTx/>
              <a:buNone/>
            </a:pPr>
            <a:r>
              <a:rPr lang="fr-FR" dirty="0" smtClean="0"/>
              <a:t>Titre du bloc</a:t>
            </a:r>
          </a:p>
        </p:txBody>
      </p:sp>
      <p:sp>
        <p:nvSpPr>
          <p:cNvPr id="11" name="Espace réservé du contenu 7"/>
          <p:cNvSpPr>
            <a:spLocks noGrp="1"/>
          </p:cNvSpPr>
          <p:nvPr>
            <p:ph sz="quarter" idx="15"/>
          </p:nvPr>
        </p:nvSpPr>
        <p:spPr>
          <a:xfrm>
            <a:off x="357188" y="2214578"/>
            <a:ext cx="4167187" cy="3000375"/>
          </a:xfrm>
          <a:prstGeom prst="rect">
            <a:avLst/>
          </a:prstGeom>
          <a:noFill/>
        </p:spPr>
        <p:txBody>
          <a:bodyPr>
            <a:normAutofit/>
          </a:bodyPr>
          <a:lstStyle>
            <a:lvl1pPr marL="342900" indent="-342900">
              <a:buFontTx/>
              <a:buBlip>
                <a:blip r:embed="rId2"/>
              </a:buBlip>
              <a:defRPr sz="2800">
                <a:solidFill>
                  <a:schemeClr val="bg1"/>
                </a:solidFill>
                <a:latin typeface="Segoe UI Light" pitchFamily="34" charset="0"/>
              </a:defRPr>
            </a:lvl1pPr>
            <a:lvl2pPr marL="742950" indent="-285750">
              <a:buSzPct val="60000"/>
              <a:buFont typeface="Wingdings 3" pitchFamily="18" charset="2"/>
              <a:buChar char="u"/>
              <a:defRPr sz="2400">
                <a:solidFill>
                  <a:schemeClr val="bg1"/>
                </a:solidFill>
                <a:latin typeface="Segoe UI Light" pitchFamily="34" charset="0"/>
              </a:defRPr>
            </a:lvl2pPr>
            <a:lvl3pPr marL="1143000" indent="-228600">
              <a:buSzPct val="60000"/>
              <a:buFont typeface="Wingdings 3" pitchFamily="18" charset="2"/>
              <a:buChar char="u"/>
              <a:defRPr sz="2000">
                <a:solidFill>
                  <a:schemeClr val="bg1"/>
                </a:solidFill>
                <a:latin typeface="Segoe UI Light" pitchFamily="34" charset="0"/>
              </a:defRPr>
            </a:lvl3pPr>
            <a:lvl4pPr marL="1600200" indent="-228600">
              <a:buSzPct val="60000"/>
              <a:buFont typeface="Wingdings 3" pitchFamily="18" charset="2"/>
              <a:buChar char="u"/>
              <a:defRPr sz="1800">
                <a:solidFill>
                  <a:schemeClr val="bg1"/>
                </a:solidFill>
                <a:latin typeface="Segoe UI Light" pitchFamily="34" charset="0"/>
              </a:defRPr>
            </a:lvl4pPr>
            <a:lvl5pPr marL="2057400" indent="-228600">
              <a:buSzPct val="60000"/>
              <a:buFont typeface="Wingdings 3" pitchFamily="18" charset="2"/>
              <a:buChar char="u"/>
              <a:defRPr sz="1800">
                <a:solidFill>
                  <a:schemeClr val="bg1"/>
                </a:solidFill>
                <a:latin typeface="Segoe UI Light" pitchFamily="34" charset="0"/>
              </a:defRPr>
            </a:lvl5pPr>
          </a:lstStyle>
          <a:p>
            <a:pPr lvl="0"/>
            <a:r>
              <a:rPr lang="fr-FR" dirty="0" smtClean="0"/>
              <a:t>Cliquez pour modifier les styles du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
        <p:nvSpPr>
          <p:cNvPr id="15" name="Espace réservé du contenu 7"/>
          <p:cNvSpPr>
            <a:spLocks noGrp="1"/>
          </p:cNvSpPr>
          <p:nvPr>
            <p:ph sz="quarter" idx="16"/>
          </p:nvPr>
        </p:nvSpPr>
        <p:spPr>
          <a:xfrm>
            <a:off x="4643438" y="2214565"/>
            <a:ext cx="4096702" cy="3000375"/>
          </a:xfrm>
          <a:prstGeom prst="rect">
            <a:avLst/>
          </a:prstGeom>
          <a:noFill/>
        </p:spPr>
        <p:txBody>
          <a:bodyPr>
            <a:normAutofit/>
          </a:bodyPr>
          <a:lstStyle>
            <a:lvl1pPr marL="342900" indent="-342900">
              <a:buFontTx/>
              <a:buBlip>
                <a:blip r:embed="rId2"/>
              </a:buBlip>
              <a:defRPr sz="2800">
                <a:solidFill>
                  <a:schemeClr val="bg1"/>
                </a:solidFill>
                <a:latin typeface="Segoe UI Light" pitchFamily="34" charset="0"/>
              </a:defRPr>
            </a:lvl1pPr>
            <a:lvl2pPr marL="742950" indent="-285750">
              <a:buSzPct val="60000"/>
              <a:buFont typeface="Wingdings 3" pitchFamily="18" charset="2"/>
              <a:buChar char="u"/>
              <a:defRPr sz="2400">
                <a:solidFill>
                  <a:schemeClr val="bg1"/>
                </a:solidFill>
                <a:latin typeface="Segoe UI Light" pitchFamily="34" charset="0"/>
              </a:defRPr>
            </a:lvl2pPr>
            <a:lvl3pPr marL="1143000" indent="-228600">
              <a:buSzPct val="60000"/>
              <a:buFont typeface="Wingdings 3" pitchFamily="18" charset="2"/>
              <a:buChar char="u"/>
              <a:defRPr sz="2000">
                <a:solidFill>
                  <a:schemeClr val="bg1"/>
                </a:solidFill>
                <a:latin typeface="Segoe UI Light" pitchFamily="34" charset="0"/>
              </a:defRPr>
            </a:lvl3pPr>
            <a:lvl4pPr marL="1600200" indent="-228600">
              <a:buSzPct val="60000"/>
              <a:buFont typeface="Wingdings 3" pitchFamily="18" charset="2"/>
              <a:buChar char="u"/>
              <a:defRPr sz="1800">
                <a:solidFill>
                  <a:schemeClr val="bg1"/>
                </a:solidFill>
                <a:latin typeface="Segoe UI Light" pitchFamily="34" charset="0"/>
              </a:defRPr>
            </a:lvl4pPr>
            <a:lvl5pPr marL="2057400" indent="-228600">
              <a:buSzPct val="60000"/>
              <a:buFont typeface="Wingdings 3" pitchFamily="18" charset="2"/>
              <a:buChar char="u"/>
              <a:defRPr sz="1800">
                <a:solidFill>
                  <a:schemeClr val="bg1"/>
                </a:solidFill>
                <a:latin typeface="Segoe UI Light" pitchFamily="34" charset="0"/>
              </a:defRPr>
            </a:lvl5pPr>
          </a:lstStyle>
          <a:p>
            <a:pPr lvl="0"/>
            <a:r>
              <a:rPr lang="fr-FR" dirty="0" smtClean="0"/>
              <a:t>Cliquez pour modifier les styles du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Tree>
    <p:extLst>
      <p:ext uri="{BB962C8B-B14F-4D97-AF65-F5344CB8AC3E}">
        <p14:creationId xmlns:p14="http://schemas.microsoft.com/office/powerpoint/2010/main" val="3283316757"/>
      </p:ext>
    </p:extLst>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Disposition personnalisée">
    <p:spTree>
      <p:nvGrpSpPr>
        <p:cNvPr id="1" name=""/>
        <p:cNvGrpSpPr/>
        <p:nvPr/>
      </p:nvGrpSpPr>
      <p:grpSpPr>
        <a:xfrm>
          <a:off x="0" y="0"/>
          <a:ext cx="0" cy="0"/>
          <a:chOff x="0" y="0"/>
          <a:chExt cx="0" cy="0"/>
        </a:xfrm>
      </p:grpSpPr>
      <p:sp>
        <p:nvSpPr>
          <p:cNvPr id="4" name="Espace réservé du contenu 9"/>
          <p:cNvSpPr>
            <a:spLocks noGrp="1"/>
          </p:cNvSpPr>
          <p:nvPr>
            <p:ph sz="quarter" idx="13" hasCustomPrompt="1"/>
          </p:nvPr>
        </p:nvSpPr>
        <p:spPr>
          <a:xfrm>
            <a:off x="357158" y="1643053"/>
            <a:ext cx="4143374" cy="428625"/>
          </a:xfrm>
          <a:prstGeom prst="rect">
            <a:avLst/>
          </a:prstGeom>
          <a:solidFill>
            <a:srgbClr val="F4793B"/>
          </a:solidFill>
        </p:spPr>
        <p:txBody>
          <a:bodyPr anchor="ctr"/>
          <a:lstStyle>
            <a:lvl1pPr algn="ctr">
              <a:buFontTx/>
              <a:buNone/>
              <a:defRPr b="1">
                <a:solidFill>
                  <a:schemeClr val="bg1"/>
                </a:solidFill>
                <a:latin typeface="Segoe UI Light" pitchFamily="34" charset="0"/>
              </a:defRPr>
            </a:lvl1pPr>
          </a:lstStyle>
          <a:p>
            <a:pPr lvl="0"/>
            <a:r>
              <a:rPr lang="fr-FR" dirty="0" smtClean="0"/>
              <a:t>Titre du bloc</a:t>
            </a:r>
          </a:p>
        </p:txBody>
      </p:sp>
      <p:sp>
        <p:nvSpPr>
          <p:cNvPr id="5" name="Espace réservé du contenu 9"/>
          <p:cNvSpPr>
            <a:spLocks noGrp="1"/>
          </p:cNvSpPr>
          <p:nvPr>
            <p:ph sz="quarter" idx="14" hasCustomPrompt="1"/>
          </p:nvPr>
        </p:nvSpPr>
        <p:spPr>
          <a:xfrm>
            <a:off x="4643442" y="1643053"/>
            <a:ext cx="4099263" cy="428625"/>
          </a:xfrm>
          <a:prstGeom prst="rect">
            <a:avLst/>
          </a:prstGeom>
          <a:solidFill>
            <a:srgbClr val="1F8BF0"/>
          </a:solidFill>
        </p:spPr>
        <p:txBody>
          <a:bodyPr anchor="ctr"/>
          <a:lstStyle>
            <a:lvl1pPr marL="0" indent="0" algn="ctr">
              <a:buFontTx/>
              <a:buNone/>
              <a:defRPr lang="fr-FR" sz="3200" b="1" kern="1200" dirty="0" smtClean="0">
                <a:solidFill>
                  <a:schemeClr val="bg1"/>
                </a:solidFill>
                <a:latin typeface="Segoe UI Light" pitchFamily="34" charset="0"/>
                <a:ea typeface="+mn-ea"/>
                <a:cs typeface="+mn-cs"/>
              </a:defRPr>
            </a:lvl1pPr>
          </a:lstStyle>
          <a:p>
            <a:pPr marL="342900" lvl="0" indent="-342900" algn="ctr" defTabSz="914400" rtl="0" eaLnBrk="1" latinLnBrk="0" hangingPunct="1">
              <a:spcBef>
                <a:spcPct val="20000"/>
              </a:spcBef>
              <a:buFontTx/>
              <a:buNone/>
            </a:pPr>
            <a:r>
              <a:rPr lang="fr-FR" dirty="0" smtClean="0"/>
              <a:t>Titre du bloc</a:t>
            </a:r>
          </a:p>
        </p:txBody>
      </p:sp>
      <p:sp>
        <p:nvSpPr>
          <p:cNvPr id="6" name="Espace réservé du contenu 7"/>
          <p:cNvSpPr>
            <a:spLocks noGrp="1"/>
          </p:cNvSpPr>
          <p:nvPr>
            <p:ph sz="quarter" idx="15"/>
          </p:nvPr>
        </p:nvSpPr>
        <p:spPr>
          <a:xfrm>
            <a:off x="357188" y="2214578"/>
            <a:ext cx="4167187" cy="3000375"/>
          </a:xfrm>
          <a:prstGeom prst="rect">
            <a:avLst/>
          </a:prstGeom>
          <a:solidFill>
            <a:srgbClr val="F4793B"/>
          </a:solidFill>
        </p:spPr>
        <p:txBody>
          <a:bodyPr>
            <a:normAutofit/>
          </a:bodyPr>
          <a:lstStyle>
            <a:lvl1pPr marL="342900" indent="-342900">
              <a:buFontTx/>
              <a:buBlip>
                <a:blip r:embed="rId2"/>
              </a:buBlip>
              <a:defRPr sz="2800">
                <a:solidFill>
                  <a:schemeClr val="bg1"/>
                </a:solidFill>
                <a:latin typeface="Segoe UI Light" pitchFamily="34" charset="0"/>
              </a:defRPr>
            </a:lvl1pPr>
            <a:lvl2pPr marL="742950" indent="-285750">
              <a:buSzPct val="60000"/>
              <a:buFont typeface="Wingdings 3" pitchFamily="18" charset="2"/>
              <a:buChar char="u"/>
              <a:defRPr sz="2400">
                <a:solidFill>
                  <a:schemeClr val="bg1"/>
                </a:solidFill>
                <a:latin typeface="Segoe UI Light" pitchFamily="34" charset="0"/>
              </a:defRPr>
            </a:lvl2pPr>
            <a:lvl3pPr marL="1143000" indent="-228600">
              <a:buSzPct val="60000"/>
              <a:buFont typeface="Wingdings 3" pitchFamily="18" charset="2"/>
              <a:buChar char="u"/>
              <a:defRPr sz="2000">
                <a:solidFill>
                  <a:schemeClr val="bg1"/>
                </a:solidFill>
                <a:latin typeface="Segoe UI Light" pitchFamily="34" charset="0"/>
              </a:defRPr>
            </a:lvl3pPr>
            <a:lvl4pPr marL="1600200" indent="-228600">
              <a:buSzPct val="60000"/>
              <a:buFont typeface="Wingdings 3" pitchFamily="18" charset="2"/>
              <a:buChar char="u"/>
              <a:defRPr sz="1800">
                <a:solidFill>
                  <a:schemeClr val="bg1"/>
                </a:solidFill>
                <a:latin typeface="Segoe UI Light" pitchFamily="34" charset="0"/>
              </a:defRPr>
            </a:lvl4pPr>
            <a:lvl5pPr marL="2057400" indent="-228600">
              <a:buSzPct val="60000"/>
              <a:buFont typeface="Wingdings 3" pitchFamily="18" charset="2"/>
              <a:buChar char="u"/>
              <a:defRPr sz="1800">
                <a:solidFill>
                  <a:schemeClr val="bg1"/>
                </a:solidFill>
                <a:latin typeface="Segoe UI Light" pitchFamily="34" charset="0"/>
              </a:defRPr>
            </a:lvl5pPr>
          </a:lstStyle>
          <a:p>
            <a:pPr lvl="0"/>
            <a:r>
              <a:rPr lang="fr-FR" dirty="0" smtClean="0"/>
              <a:t>Cliquez pour modifier les styles du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
        <p:nvSpPr>
          <p:cNvPr id="7" name="Espace réservé du contenu 7"/>
          <p:cNvSpPr>
            <a:spLocks noGrp="1"/>
          </p:cNvSpPr>
          <p:nvPr>
            <p:ph sz="quarter" idx="16"/>
          </p:nvPr>
        </p:nvSpPr>
        <p:spPr>
          <a:xfrm>
            <a:off x="4643438" y="2214565"/>
            <a:ext cx="4096702" cy="3000375"/>
          </a:xfrm>
          <a:prstGeom prst="rect">
            <a:avLst/>
          </a:prstGeom>
          <a:solidFill>
            <a:srgbClr val="1F8BF0"/>
          </a:solidFill>
        </p:spPr>
        <p:txBody>
          <a:bodyPr>
            <a:normAutofit/>
          </a:bodyPr>
          <a:lstStyle>
            <a:lvl1pPr marL="342900" indent="-342900">
              <a:buFontTx/>
              <a:buBlip>
                <a:blip r:embed="rId2"/>
              </a:buBlip>
              <a:defRPr sz="2800">
                <a:solidFill>
                  <a:schemeClr val="bg1"/>
                </a:solidFill>
                <a:latin typeface="Segoe UI Light" pitchFamily="34" charset="0"/>
              </a:defRPr>
            </a:lvl1pPr>
            <a:lvl2pPr marL="742950" indent="-285750">
              <a:buSzPct val="60000"/>
              <a:buFont typeface="Wingdings 3" pitchFamily="18" charset="2"/>
              <a:buChar char="u"/>
              <a:defRPr sz="2400">
                <a:solidFill>
                  <a:schemeClr val="bg1"/>
                </a:solidFill>
                <a:latin typeface="Segoe UI Light" pitchFamily="34" charset="0"/>
              </a:defRPr>
            </a:lvl2pPr>
            <a:lvl3pPr marL="1143000" indent="-228600">
              <a:buSzPct val="60000"/>
              <a:buFont typeface="Wingdings 3" pitchFamily="18" charset="2"/>
              <a:buChar char="u"/>
              <a:defRPr sz="2000">
                <a:solidFill>
                  <a:schemeClr val="bg1"/>
                </a:solidFill>
                <a:latin typeface="Segoe UI Light" pitchFamily="34" charset="0"/>
              </a:defRPr>
            </a:lvl3pPr>
            <a:lvl4pPr marL="1600200" indent="-228600">
              <a:buSzPct val="60000"/>
              <a:buFont typeface="Wingdings 3" pitchFamily="18" charset="2"/>
              <a:buChar char="u"/>
              <a:defRPr sz="1800">
                <a:solidFill>
                  <a:schemeClr val="bg1"/>
                </a:solidFill>
                <a:latin typeface="Segoe UI Light" pitchFamily="34" charset="0"/>
              </a:defRPr>
            </a:lvl4pPr>
            <a:lvl5pPr marL="2057400" indent="-228600">
              <a:buSzPct val="60000"/>
              <a:buFont typeface="Wingdings 3" pitchFamily="18" charset="2"/>
              <a:buChar char="u"/>
              <a:defRPr sz="1800">
                <a:solidFill>
                  <a:schemeClr val="bg1"/>
                </a:solidFill>
                <a:latin typeface="Segoe UI Light" pitchFamily="34" charset="0"/>
              </a:defRPr>
            </a:lvl5pPr>
          </a:lstStyle>
          <a:p>
            <a:pPr lvl="0"/>
            <a:r>
              <a:rPr lang="fr-FR" dirty="0" smtClean="0"/>
              <a:t>Cliquez pour modifier les styles du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
        <p:nvSpPr>
          <p:cNvPr id="8" name="Titre 1"/>
          <p:cNvSpPr>
            <a:spLocks noGrp="1"/>
          </p:cNvSpPr>
          <p:nvPr>
            <p:ph type="title" hasCustomPrompt="1"/>
          </p:nvPr>
        </p:nvSpPr>
        <p:spPr>
          <a:xfrm>
            <a:off x="107504" y="141635"/>
            <a:ext cx="7200800" cy="849577"/>
          </a:xfrm>
          <a:prstGeom prst="rect">
            <a:avLst/>
          </a:prstGeom>
        </p:spPr>
        <p:txBody>
          <a:bodyPr/>
          <a:lstStyle>
            <a:lvl1pPr algn="l">
              <a:defRPr sz="3600" b="1">
                <a:solidFill>
                  <a:schemeClr val="bg1"/>
                </a:solidFill>
                <a:latin typeface="Segoe UI Light" pitchFamily="34" charset="0"/>
              </a:defRPr>
            </a:lvl1pPr>
          </a:lstStyle>
          <a:p>
            <a:r>
              <a:rPr lang="fr-FR" dirty="0" smtClean="0"/>
              <a:t>Modifiez le titre</a:t>
            </a:r>
            <a:endParaRPr lang="en-US" dirty="0"/>
          </a:p>
        </p:txBody>
      </p:sp>
    </p:spTree>
    <p:extLst>
      <p:ext uri="{BB962C8B-B14F-4D97-AF65-F5344CB8AC3E}">
        <p14:creationId xmlns:p14="http://schemas.microsoft.com/office/powerpoint/2010/main" val="357913582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Diapo intro conférence">
    <p:spTree>
      <p:nvGrpSpPr>
        <p:cNvPr id="1" name=""/>
        <p:cNvGrpSpPr/>
        <p:nvPr/>
      </p:nvGrpSpPr>
      <p:grpSpPr>
        <a:xfrm>
          <a:off x="0" y="0"/>
          <a:ext cx="0" cy="0"/>
          <a:chOff x="0" y="0"/>
          <a:chExt cx="0" cy="0"/>
        </a:xfrm>
      </p:grpSpPr>
    </p:spTree>
    <p:extLst>
      <p:ext uri="{BB962C8B-B14F-4D97-AF65-F5344CB8AC3E}">
        <p14:creationId xmlns:p14="http://schemas.microsoft.com/office/powerpoint/2010/main" val="2268177942"/>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0"/>
            <a:ext cx="8363938" cy="609398"/>
          </a:xfrm>
        </p:spPr>
        <p:txBody>
          <a:bodyPr/>
          <a:lstStyle>
            <a:lvl1pPr>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447800"/>
            <a:ext cx="8363938" cy="200054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Diapo intro conférence">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251520" y="4221088"/>
            <a:ext cx="7200800" cy="849577"/>
          </a:xfrm>
          <a:prstGeom prst="rect">
            <a:avLst/>
          </a:prstGeom>
        </p:spPr>
        <p:txBody>
          <a:bodyPr/>
          <a:lstStyle>
            <a:lvl1pPr algn="l">
              <a:defRPr sz="3600" b="0" baseline="0">
                <a:solidFill>
                  <a:srgbClr val="1F8BF0"/>
                </a:solidFill>
                <a:latin typeface="Segoe UI Light" pitchFamily="34" charset="0"/>
              </a:defRPr>
            </a:lvl1pPr>
          </a:lstStyle>
          <a:p>
            <a:r>
              <a:rPr lang="fr-FR" dirty="0" smtClean="0"/>
              <a:t>Modifiez le titre de la vidéo</a:t>
            </a:r>
            <a:endParaRPr lang="en-US" dirty="0"/>
          </a:p>
        </p:txBody>
      </p:sp>
      <p:sp>
        <p:nvSpPr>
          <p:cNvPr id="3" name="Title 1"/>
          <p:cNvSpPr txBox="1">
            <a:spLocks/>
          </p:cNvSpPr>
          <p:nvPr userDrawn="1"/>
        </p:nvSpPr>
        <p:spPr>
          <a:xfrm>
            <a:off x="0" y="2276872"/>
            <a:ext cx="9144000" cy="1632181"/>
          </a:xfrm>
          <a:prstGeom prst="rect">
            <a:avLst/>
          </a:prstGeom>
          <a:solidFill>
            <a:srgbClr val="1F8BF0"/>
          </a:solidFill>
        </p:spPr>
        <p:txBody>
          <a:bodyPr lIns="396000" anchor="ctr" anchorCtr="0"/>
          <a:lstStyle>
            <a:lvl1pPr algn="l" defTabSz="914400" rtl="0" eaLnBrk="1" latinLnBrk="0" hangingPunct="1">
              <a:spcBef>
                <a:spcPct val="0"/>
              </a:spcBef>
              <a:buNone/>
              <a:defRPr sz="4400" b="1" kern="1200">
                <a:solidFill>
                  <a:schemeClr val="bg1"/>
                </a:solidFill>
                <a:latin typeface="Segoe UI Light" pitchFamily="34" charset="0"/>
                <a:ea typeface="+mj-ea"/>
                <a:cs typeface="+mj-cs"/>
              </a:defRPr>
            </a:lvl1pPr>
          </a:lstStyle>
          <a:p>
            <a:r>
              <a:rPr lang="en-US" smtClean="0">
                <a:solidFill>
                  <a:prstClr val="white"/>
                </a:solidFill>
              </a:rPr>
              <a:t>VIDEO</a:t>
            </a:r>
            <a:endParaRPr lang="fr-FR" dirty="0">
              <a:solidFill>
                <a:prstClr val="white"/>
              </a:solidFill>
            </a:endParaRPr>
          </a:p>
        </p:txBody>
      </p:sp>
    </p:spTree>
    <p:extLst>
      <p:ext uri="{BB962C8B-B14F-4D97-AF65-F5344CB8AC3E}">
        <p14:creationId xmlns:p14="http://schemas.microsoft.com/office/powerpoint/2010/main" val="1254892616"/>
      </p:ext>
    </p:extLst>
  </p:cSld>
  <p:clrMapOvr>
    <a:masterClrMapping/>
  </p:clrMapOvr>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_Diapo intro conférence">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251520" y="4221088"/>
            <a:ext cx="7200800" cy="849577"/>
          </a:xfrm>
          <a:prstGeom prst="rect">
            <a:avLst/>
          </a:prstGeom>
        </p:spPr>
        <p:txBody>
          <a:bodyPr/>
          <a:lstStyle>
            <a:lvl1pPr algn="l">
              <a:defRPr sz="3600" b="0" baseline="0">
                <a:solidFill>
                  <a:srgbClr val="FF19A7"/>
                </a:solidFill>
                <a:latin typeface="Segoe UI Light" pitchFamily="34" charset="0"/>
              </a:defRPr>
            </a:lvl1pPr>
          </a:lstStyle>
          <a:p>
            <a:r>
              <a:rPr lang="fr-FR" dirty="0" smtClean="0"/>
              <a:t>Modifiez le titre de l’annonce</a:t>
            </a:r>
            <a:endParaRPr lang="en-US" dirty="0"/>
          </a:p>
        </p:txBody>
      </p:sp>
      <p:sp>
        <p:nvSpPr>
          <p:cNvPr id="3" name="Title 1"/>
          <p:cNvSpPr txBox="1">
            <a:spLocks/>
          </p:cNvSpPr>
          <p:nvPr userDrawn="1"/>
        </p:nvSpPr>
        <p:spPr>
          <a:xfrm>
            <a:off x="0" y="2276872"/>
            <a:ext cx="9144000" cy="1632181"/>
          </a:xfrm>
          <a:prstGeom prst="rect">
            <a:avLst/>
          </a:prstGeom>
          <a:solidFill>
            <a:srgbClr val="FF19A7"/>
          </a:solidFill>
        </p:spPr>
        <p:txBody>
          <a:bodyPr lIns="396000" anchor="ctr" anchorCtr="0"/>
          <a:lstStyle>
            <a:lvl1pPr algn="l" defTabSz="914400" rtl="0" eaLnBrk="1" latinLnBrk="0" hangingPunct="1">
              <a:spcBef>
                <a:spcPct val="0"/>
              </a:spcBef>
              <a:buNone/>
              <a:defRPr sz="4400" b="1" kern="1200">
                <a:solidFill>
                  <a:schemeClr val="bg1"/>
                </a:solidFill>
                <a:latin typeface="Segoe UI Light" pitchFamily="34" charset="0"/>
                <a:ea typeface="+mj-ea"/>
                <a:cs typeface="+mj-cs"/>
              </a:defRPr>
            </a:lvl1pPr>
          </a:lstStyle>
          <a:p>
            <a:r>
              <a:rPr lang="en-US" dirty="0" smtClean="0">
                <a:solidFill>
                  <a:prstClr val="white"/>
                </a:solidFill>
              </a:rPr>
              <a:t>ANNONCE</a:t>
            </a:r>
            <a:endParaRPr lang="fr-FR" dirty="0">
              <a:solidFill>
                <a:prstClr val="white"/>
              </a:solidFill>
            </a:endParaRPr>
          </a:p>
        </p:txBody>
      </p:sp>
    </p:spTree>
    <p:extLst>
      <p:ext uri="{BB962C8B-B14F-4D97-AF65-F5344CB8AC3E}">
        <p14:creationId xmlns:p14="http://schemas.microsoft.com/office/powerpoint/2010/main" val="2077970625"/>
      </p:ext>
    </p:extLst>
  </p:cSld>
  <p:clrMapOvr>
    <a:masterClrMapping/>
  </p:clrMapOvr>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3_Diapo intro conférence">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251520" y="4221088"/>
            <a:ext cx="7200800" cy="849577"/>
          </a:xfrm>
          <a:prstGeom prst="rect">
            <a:avLst/>
          </a:prstGeom>
        </p:spPr>
        <p:txBody>
          <a:bodyPr/>
          <a:lstStyle>
            <a:lvl1pPr algn="l">
              <a:defRPr sz="3600" b="0" baseline="0">
                <a:solidFill>
                  <a:srgbClr val="F4793B"/>
                </a:solidFill>
                <a:latin typeface="Segoe UI Light" pitchFamily="34" charset="0"/>
              </a:defRPr>
            </a:lvl1pPr>
          </a:lstStyle>
          <a:p>
            <a:r>
              <a:rPr lang="fr-FR" dirty="0" smtClean="0"/>
              <a:t>Modifiez le titre de la démo</a:t>
            </a:r>
            <a:endParaRPr lang="en-US" dirty="0"/>
          </a:p>
        </p:txBody>
      </p:sp>
      <p:sp>
        <p:nvSpPr>
          <p:cNvPr id="3" name="Title 1"/>
          <p:cNvSpPr txBox="1">
            <a:spLocks/>
          </p:cNvSpPr>
          <p:nvPr userDrawn="1"/>
        </p:nvSpPr>
        <p:spPr>
          <a:xfrm>
            <a:off x="0" y="2276872"/>
            <a:ext cx="9144000" cy="1632181"/>
          </a:xfrm>
          <a:prstGeom prst="rect">
            <a:avLst/>
          </a:prstGeom>
          <a:solidFill>
            <a:srgbClr val="F4793B"/>
          </a:solidFill>
        </p:spPr>
        <p:txBody>
          <a:bodyPr lIns="396000" anchor="ctr" anchorCtr="0"/>
          <a:lstStyle>
            <a:lvl1pPr algn="l" defTabSz="914400" rtl="0" eaLnBrk="1" latinLnBrk="0" hangingPunct="1">
              <a:spcBef>
                <a:spcPct val="0"/>
              </a:spcBef>
              <a:buNone/>
              <a:defRPr sz="4400" b="1" kern="1200">
                <a:solidFill>
                  <a:schemeClr val="bg1"/>
                </a:solidFill>
                <a:latin typeface="Segoe UI Light" pitchFamily="34" charset="0"/>
                <a:ea typeface="+mj-ea"/>
                <a:cs typeface="+mj-cs"/>
              </a:defRPr>
            </a:lvl1pPr>
          </a:lstStyle>
          <a:p>
            <a:r>
              <a:rPr lang="en-US" dirty="0" smtClean="0">
                <a:solidFill>
                  <a:prstClr val="white"/>
                </a:solidFill>
              </a:rPr>
              <a:t>DEMO</a:t>
            </a:r>
            <a:endParaRPr lang="fr-FR" dirty="0">
              <a:solidFill>
                <a:prstClr val="white"/>
              </a:solidFill>
            </a:endParaRPr>
          </a:p>
        </p:txBody>
      </p:sp>
    </p:spTree>
    <p:extLst>
      <p:ext uri="{BB962C8B-B14F-4D97-AF65-F5344CB8AC3E}">
        <p14:creationId xmlns:p14="http://schemas.microsoft.com/office/powerpoint/2010/main" val="4228714434"/>
      </p:ext>
    </p:extLst>
  </p:cSld>
  <p:clrMapOvr>
    <a:masterClrMapping/>
  </p:clrMapOvr>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2_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368808" y="3253806"/>
            <a:ext cx="8382000" cy="664797"/>
          </a:xfrm>
          <a:prstGeom prst="rect">
            <a:avLst/>
          </a:prstGeom>
        </p:spPr>
        <p:txBody>
          <a:bodyPr/>
          <a:lstStyle>
            <a:lvl1pPr algn="ctr">
              <a:defRPr>
                <a:latin typeface="+mj-lt"/>
              </a:defRPr>
            </a:lvl1pPr>
          </a:lstStyle>
          <a:p>
            <a:r>
              <a:rPr lang="en-US" smtClean="0"/>
              <a:t>Click to edit Master title style</a:t>
            </a:r>
            <a:endParaRPr lang="en-GB" dirty="0"/>
          </a:p>
        </p:txBody>
      </p:sp>
    </p:spTree>
    <p:extLst>
      <p:ext uri="{BB962C8B-B14F-4D97-AF65-F5344CB8AC3E}">
        <p14:creationId xmlns:p14="http://schemas.microsoft.com/office/powerpoint/2010/main" val="3201448571"/>
      </p:ext>
    </p:extLst>
  </p:cSld>
  <p:clrMapOvr>
    <a:masterClrMapping/>
  </p:clrMapOvr>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tx">
  <p:cSld name="1_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a:latin typeface="+mj-lt"/>
              </a:defRPr>
            </a:lvl1pPr>
          </a:lstStyle>
          <a:p>
            <a:r>
              <a:rPr lang="en-US" smtClean="0"/>
              <a:t>Click to edit Master title style</a:t>
            </a:r>
            <a:endParaRPr lang="en-GB" dirty="0"/>
          </a:p>
        </p:txBody>
      </p:sp>
      <p:sp>
        <p:nvSpPr>
          <p:cNvPr id="3" name="Text Placeholder 2"/>
          <p:cNvSpPr>
            <a:spLocks noGrp="1"/>
          </p:cNvSpPr>
          <p:nvPr>
            <p:ph type="body" idx="1"/>
          </p:nvPr>
        </p:nvSpPr>
        <p:spPr>
          <a:xfrm>
            <a:off x="457200" y="1600202"/>
            <a:ext cx="8229600" cy="4525963"/>
          </a:xfrm>
          <a:prstGeom prst="rect">
            <a:avLst/>
          </a:prstGeom>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4" name="Footer Placeholder 3"/>
          <p:cNvSpPr>
            <a:spLocks noGrp="1"/>
          </p:cNvSpPr>
          <p:nvPr>
            <p:ph type="ftr" sz="quarter" idx="10"/>
          </p:nvPr>
        </p:nvSpPr>
        <p:spPr>
          <a:xfrm>
            <a:off x="609600" y="6248208"/>
            <a:ext cx="5421083" cy="365125"/>
          </a:xfrm>
          <a:prstGeom prst="rect">
            <a:avLst/>
          </a:prstGeom>
        </p:spPr>
        <p:txBody>
          <a:bodyPr/>
          <a:lstStyle>
            <a:lvl1pPr>
              <a:defRPr/>
            </a:lvl1pPr>
          </a:lstStyle>
          <a:p>
            <a:endParaRPr lang="en-GB"/>
          </a:p>
        </p:txBody>
      </p:sp>
      <p:sp>
        <p:nvSpPr>
          <p:cNvPr id="5" name="Slide Number Placeholder 4"/>
          <p:cNvSpPr>
            <a:spLocks noGrp="1"/>
          </p:cNvSpPr>
          <p:nvPr>
            <p:ph type="sldNum" sz="quarter" idx="11"/>
          </p:nvPr>
        </p:nvSpPr>
        <p:spPr>
          <a:xfrm>
            <a:off x="0" y="1272222"/>
            <a:ext cx="533400" cy="244476"/>
          </a:xfrm>
          <a:prstGeom prst="rect">
            <a:avLst/>
          </a:prstGeom>
        </p:spPr>
        <p:txBody>
          <a:bodyPr/>
          <a:lstStyle>
            <a:lvl1pPr>
              <a:defRPr/>
            </a:lvl1pPr>
          </a:lstStyle>
          <a:p>
            <a:fld id="{8BAA82A5-D41F-40B6-864A-06BCCF57D3E7}" type="slidenum">
              <a:rPr lang="en-GB"/>
              <a:pPr/>
              <a:t>‹#›</a:t>
            </a:fld>
            <a:endParaRPr lang="en-GB"/>
          </a:p>
        </p:txBody>
      </p:sp>
      <p:sp>
        <p:nvSpPr>
          <p:cNvPr id="6" name="Date Placeholder 5"/>
          <p:cNvSpPr>
            <a:spLocks noGrp="1"/>
          </p:cNvSpPr>
          <p:nvPr>
            <p:ph type="dt" sz="half" idx="12"/>
          </p:nvPr>
        </p:nvSpPr>
        <p:spPr>
          <a:xfrm>
            <a:off x="6096000" y="6248402"/>
            <a:ext cx="2667000" cy="365125"/>
          </a:xfrm>
          <a:prstGeom prst="rect">
            <a:avLst/>
          </a:prstGeom>
        </p:spPr>
        <p:txBody>
          <a:bodyPr/>
          <a:lstStyle>
            <a:lvl1pPr>
              <a:defRPr/>
            </a:lvl1pPr>
          </a:lstStyle>
          <a:p>
            <a:endParaRPr lang="en-GB"/>
          </a:p>
        </p:txBody>
      </p:sp>
    </p:spTree>
    <p:extLst>
      <p:ext uri="{BB962C8B-B14F-4D97-AF65-F5344CB8AC3E}">
        <p14:creationId xmlns:p14="http://schemas.microsoft.com/office/powerpoint/2010/main" val="333659493"/>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idx="1"/>
          </p:nvPr>
        </p:nvSpPr>
        <p:spPr>
          <a:xfrm>
            <a:off x="360861" y="1428750"/>
            <a:ext cx="8363938" cy="2000548"/>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sz="half" idx="1"/>
          </p:nvPr>
        </p:nvSpPr>
        <p:spPr>
          <a:xfrm>
            <a:off x="389436" y="1447804"/>
            <a:ext cx="4115872" cy="2129814"/>
          </a:xfrm>
        </p:spPr>
        <p:txBody>
          <a:bodyPr/>
          <a:lstStyle>
            <a:lvl1pPr marL="339976" indent="-339976">
              <a:lnSpc>
                <a:spcPct val="90000"/>
              </a:lnSpc>
              <a:defRPr sz="2800"/>
            </a:lvl1pPr>
            <a:lvl2pPr marL="673338" indent="-325424">
              <a:lnSpc>
                <a:spcPct val="90000"/>
              </a:lnSpc>
              <a:defRPr sz="2400"/>
            </a:lvl2pPr>
            <a:lvl3pPr marL="953785" indent="-288384">
              <a:lnSpc>
                <a:spcPct val="90000"/>
              </a:lnSpc>
              <a:defRPr sz="2000"/>
            </a:lvl3pPr>
            <a:lvl4pPr marL="1227618" indent="-273833">
              <a:lnSpc>
                <a:spcPct val="90000"/>
              </a:lnSpc>
              <a:defRPr sz="1800"/>
            </a:lvl4pPr>
            <a:lvl5pPr marL="1516002" indent="-280447">
              <a:lnSpc>
                <a:spcPct val="90000"/>
              </a:lnSpc>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37501" y="1447804"/>
            <a:ext cx="4115872" cy="2129814"/>
          </a:xfrm>
        </p:spPr>
        <p:txBody>
          <a:bodyPr/>
          <a:lstStyle>
            <a:lvl1pPr marL="347914" indent="-347914">
              <a:lnSpc>
                <a:spcPct val="90000"/>
              </a:lnSpc>
              <a:defRPr sz="2800"/>
            </a:lvl1pPr>
            <a:lvl2pPr marL="673338" indent="-339976">
              <a:lnSpc>
                <a:spcPct val="90000"/>
              </a:lnSpc>
              <a:defRPr sz="2400"/>
            </a:lvl2pPr>
            <a:lvl3pPr marL="961722" indent="-302936">
              <a:lnSpc>
                <a:spcPct val="90000"/>
              </a:lnSpc>
              <a:defRPr sz="2000"/>
            </a:lvl3pPr>
            <a:lvl4pPr marL="1227618" indent="-265896">
              <a:lnSpc>
                <a:spcPct val="90000"/>
              </a:lnSpc>
              <a:defRPr sz="1800"/>
            </a:lvl4pPr>
            <a:lvl5pPr marL="1516002" indent="-273833">
              <a:lnSpc>
                <a:spcPct val="90000"/>
              </a:lnSpc>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389436" y="1411561"/>
            <a:ext cx="4115872" cy="346249"/>
          </a:xfrm>
        </p:spPr>
        <p:txBody>
          <a:bodyPr anchor="b"/>
          <a:lstStyle>
            <a:lvl1pPr marL="0" indent="0">
              <a:lnSpc>
                <a:spcPct val="90000"/>
              </a:lnSpc>
              <a:spcBef>
                <a:spcPts val="0"/>
              </a:spcBef>
              <a:buNone/>
              <a:defRPr sz="2500" b="1"/>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381001" y="2133600"/>
            <a:ext cx="4114800" cy="1537344"/>
          </a:xfrm>
        </p:spPr>
        <p:txBody>
          <a:bodyPr/>
          <a:lstStyle>
            <a:lvl1pPr marL="281770" indent="-281770">
              <a:defRPr sz="2300"/>
            </a:lvl1pPr>
            <a:lvl2pPr marL="562218" indent="-265896">
              <a:defRPr sz="2000"/>
            </a:lvl2pPr>
            <a:lvl3pPr marL="813562" indent="-243407">
              <a:defRPr sz="1800"/>
            </a:lvl3pPr>
            <a:lvl4pPr marL="1050354" indent="-228856">
              <a:defRPr sz="1700"/>
            </a:lvl4pPr>
            <a:lvl5pPr marL="1279210" indent="-206367">
              <a:defRPr sz="17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37501" y="1411561"/>
            <a:ext cx="4115872" cy="346249"/>
          </a:xfrm>
        </p:spPr>
        <p:txBody>
          <a:bodyPr anchor="b"/>
          <a:lstStyle>
            <a:lvl1pPr marL="0" indent="0">
              <a:lnSpc>
                <a:spcPct val="90000"/>
              </a:lnSpc>
              <a:spcBef>
                <a:spcPts val="0"/>
              </a:spcBef>
              <a:buNone/>
              <a:defRPr sz="2500" b="1"/>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37501" y="2133609"/>
            <a:ext cx="4115872" cy="1578619"/>
          </a:xfrm>
        </p:spPr>
        <p:txBody>
          <a:bodyPr/>
          <a:lstStyle>
            <a:lvl1pPr marL="296321" indent="-296321">
              <a:defRPr sz="2300"/>
            </a:lvl1pPr>
            <a:lvl2pPr marL="570155" indent="-273833">
              <a:defRPr sz="2000"/>
            </a:lvl2pPr>
            <a:lvl3pPr marL="821499" indent="-244730">
              <a:defRPr sz="1800"/>
            </a:lvl3pPr>
            <a:lvl4pPr marL="1050354" indent="-236793">
              <a:defRPr sz="1700"/>
            </a:lvl4pPr>
            <a:lvl5pPr marL="1279210" indent="-220919">
              <a:defRPr sz="17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Tree>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randing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31232209"/>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2.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3.png"/></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theme" Target="../theme/theme2.xml"/><Relationship Id="rId1"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theme" Target="../theme/theme3.xml"/><Relationship Id="rId1" Type="http://schemas.openxmlformats.org/officeDocument/2006/relationships/slideLayout" Target="../slideLayouts/slideLayout20.xml"/><Relationship Id="rId4" Type="http://schemas.openxmlformats.org/officeDocument/2006/relationships/image" Target="../media/image6.png"/></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theme" Target="../theme/theme4.xml"/><Relationship Id="rId1" Type="http://schemas.openxmlformats.org/officeDocument/2006/relationships/slideLayout" Target="../slideLayouts/slideLayout21.xml"/><Relationship Id="rId4" Type="http://schemas.openxmlformats.org/officeDocument/2006/relationships/image" Target="../media/image9.pn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slideLayout" Target="../slideLayouts/slideLayout34.xml"/><Relationship Id="rId18" Type="http://schemas.openxmlformats.org/officeDocument/2006/relationships/image" Target="../media/image12.png"/><Relationship Id="rId3" Type="http://schemas.openxmlformats.org/officeDocument/2006/relationships/slideLayout" Target="../slideLayouts/slideLayout24.xml"/><Relationship Id="rId21" Type="http://schemas.openxmlformats.org/officeDocument/2006/relationships/image" Target="../media/image15.png"/><Relationship Id="rId7" Type="http://schemas.openxmlformats.org/officeDocument/2006/relationships/slideLayout" Target="../slideLayouts/slideLayout28.xml"/><Relationship Id="rId12" Type="http://schemas.openxmlformats.org/officeDocument/2006/relationships/slideLayout" Target="../slideLayouts/slideLayout33.xml"/><Relationship Id="rId17" Type="http://schemas.openxmlformats.org/officeDocument/2006/relationships/image" Target="../media/image11.png"/><Relationship Id="rId2" Type="http://schemas.openxmlformats.org/officeDocument/2006/relationships/slideLayout" Target="../slideLayouts/slideLayout23.xml"/><Relationship Id="rId16" Type="http://schemas.openxmlformats.org/officeDocument/2006/relationships/image" Target="../media/image10.png"/><Relationship Id="rId20" Type="http://schemas.openxmlformats.org/officeDocument/2006/relationships/image" Target="../media/image14.png"/><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5" Type="http://schemas.openxmlformats.org/officeDocument/2006/relationships/image" Target="../media/image8.png"/><Relationship Id="rId10" Type="http://schemas.openxmlformats.org/officeDocument/2006/relationships/slideLayout" Target="../slideLayouts/slideLayout31.xml"/><Relationship Id="rId19" Type="http://schemas.openxmlformats.org/officeDocument/2006/relationships/image" Target="../media/image13.png"/><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theme" Target="../theme/theme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20">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228600"/>
            <a:ext cx="8363938" cy="609398"/>
          </a:xfrm>
          <a:prstGeom prst="rect">
            <a:avLst/>
          </a:prstGeom>
        </p:spPr>
        <p:txBody>
          <a:bodyPr vert="horz" wrap="square" lIns="0" tIns="0" rIns="0" bIns="0" rtlCol="0" anchor="t">
            <a:spAutoFit/>
          </a:bodyPr>
          <a:lstStyle/>
          <a:p>
            <a:endParaRPr lang="en-US" dirty="0"/>
          </a:p>
        </p:txBody>
      </p:sp>
      <p:sp>
        <p:nvSpPr>
          <p:cNvPr id="3" name="Text Placeholder 2"/>
          <p:cNvSpPr>
            <a:spLocks noGrp="1"/>
          </p:cNvSpPr>
          <p:nvPr>
            <p:ph type="body" idx="1"/>
          </p:nvPr>
        </p:nvSpPr>
        <p:spPr>
          <a:xfrm>
            <a:off x="389436" y="1447800"/>
            <a:ext cx="8363937" cy="2000548"/>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 bg1="dk1" tx1="lt1" bg2="dk2" tx2="lt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22" r:id="rId9"/>
    <p:sldLayoutId id="2147483723" r:id="rId10"/>
    <p:sldLayoutId id="2147483702" r:id="rId11"/>
    <p:sldLayoutId id="2147483703" r:id="rId12"/>
    <p:sldLayoutId id="2147483704" r:id="rId13"/>
    <p:sldLayoutId id="2147483725" r:id="rId14"/>
    <p:sldLayoutId id="2147483727" r:id="rId15"/>
    <p:sldLayoutId id="2147483728" r:id="rId16"/>
    <p:sldLayoutId id="2147483729" r:id="rId17"/>
    <p:sldLayoutId id="2147483745" r:id="rId18"/>
  </p:sldLayoutIdLst>
  <p:transition>
    <p:fade/>
  </p:transition>
  <p:txStyles>
    <p:titleStyle>
      <a:lvl1pPr algn="l" defTabSz="914363" rtl="0" eaLnBrk="1" latinLnBrk="0" hangingPunct="1">
        <a:lnSpc>
          <a:spcPct val="90000"/>
        </a:lnSpc>
        <a:spcBef>
          <a:spcPct val="0"/>
        </a:spcBef>
        <a:buNone/>
        <a:defRPr lang="en-US" sz="4400" b="0" kern="1200" cap="none" spc="-100" baseline="0" dirty="0" smtClean="0">
          <a:ln w="3175">
            <a:noFill/>
          </a:ln>
          <a:gradFill flip="none" rotWithShape="1">
            <a:gsLst>
              <a:gs pos="0">
                <a:schemeClr val="tx1"/>
              </a:gs>
              <a:gs pos="86000">
                <a:schemeClr val="tx1"/>
              </a:gs>
            </a:gsLst>
            <a:lin ang="5400000" scaled="0"/>
            <a:tileRect/>
          </a:gradFill>
          <a:effectLst/>
          <a:latin typeface="Candara" pitchFamily="34" charset="0"/>
          <a:ea typeface="+mn-ea"/>
          <a:cs typeface="Arial" charset="0"/>
        </a:defRPr>
      </a:lvl1pPr>
    </p:titleStyle>
    <p:bodyStyle>
      <a:lvl1pPr marL="460375" indent="-460375" algn="l" defTabSz="914363" rtl="0" eaLnBrk="1" latinLnBrk="0" hangingPunct="1">
        <a:lnSpc>
          <a:spcPct val="90000"/>
        </a:lnSpc>
        <a:spcBef>
          <a:spcPct val="20000"/>
        </a:spcBef>
        <a:buSzPct val="90000"/>
        <a:buFontTx/>
        <a:buBlip>
          <a:blip r:embed="rId21"/>
        </a:buBlip>
        <a:defRPr sz="3200" kern="1200">
          <a:gradFill>
            <a:gsLst>
              <a:gs pos="0">
                <a:schemeClr val="tx1"/>
              </a:gs>
              <a:gs pos="86000">
                <a:schemeClr val="tx1"/>
              </a:gs>
            </a:gsLst>
            <a:lin ang="5400000" scaled="0"/>
          </a:gradFill>
          <a:latin typeface="Candara" pitchFamily="34" charset="0"/>
          <a:ea typeface="+mn-ea"/>
          <a:cs typeface="+mn-cs"/>
        </a:defRPr>
      </a:lvl1pPr>
      <a:lvl2pPr marL="855663" indent="-395288" algn="l" defTabSz="914363" rtl="0" eaLnBrk="1" latinLnBrk="0" hangingPunct="1">
        <a:lnSpc>
          <a:spcPct val="90000"/>
        </a:lnSpc>
        <a:spcBef>
          <a:spcPct val="20000"/>
        </a:spcBef>
        <a:buSzPct val="90000"/>
        <a:buFontTx/>
        <a:buBlip>
          <a:blip r:embed="rId22"/>
        </a:buBlip>
        <a:defRPr sz="2800" kern="1200">
          <a:gradFill>
            <a:gsLst>
              <a:gs pos="0">
                <a:schemeClr val="tx1"/>
              </a:gs>
              <a:gs pos="86000">
                <a:schemeClr val="tx1"/>
              </a:gs>
            </a:gsLst>
            <a:lin ang="5400000" scaled="0"/>
          </a:gradFill>
          <a:latin typeface="Candara" pitchFamily="34" charset="0"/>
          <a:ea typeface="+mn-ea"/>
          <a:cs typeface="+mn-cs"/>
        </a:defRPr>
      </a:lvl2pPr>
      <a:lvl3pPr marL="1258888" indent="-403225" algn="l" defTabSz="914363" rtl="0" eaLnBrk="1" latinLnBrk="0" hangingPunct="1">
        <a:lnSpc>
          <a:spcPct val="90000"/>
        </a:lnSpc>
        <a:spcBef>
          <a:spcPct val="20000"/>
        </a:spcBef>
        <a:buSzPct val="90000"/>
        <a:buFontTx/>
        <a:buBlip>
          <a:blip r:embed="rId22"/>
        </a:buBlip>
        <a:defRPr sz="2400" kern="1200">
          <a:gradFill>
            <a:gsLst>
              <a:gs pos="0">
                <a:schemeClr val="tx1"/>
              </a:gs>
              <a:gs pos="86000">
                <a:schemeClr val="tx1"/>
              </a:gs>
            </a:gsLst>
            <a:lin ang="5400000" scaled="0"/>
          </a:gradFill>
          <a:latin typeface="Candara" pitchFamily="34" charset="0"/>
          <a:ea typeface="+mn-ea"/>
          <a:cs typeface="+mn-cs"/>
        </a:defRPr>
      </a:lvl3pPr>
      <a:lvl4pPr marL="1604963" indent="-346075" algn="l" defTabSz="914363" rtl="0" eaLnBrk="1" latinLnBrk="0" hangingPunct="1">
        <a:lnSpc>
          <a:spcPct val="90000"/>
        </a:lnSpc>
        <a:spcBef>
          <a:spcPct val="20000"/>
        </a:spcBef>
        <a:buSzPct val="90000"/>
        <a:buFontTx/>
        <a:buBlip>
          <a:blip r:embed="rId22"/>
        </a:buBlip>
        <a:defRPr sz="2000" kern="1200">
          <a:gradFill>
            <a:gsLst>
              <a:gs pos="0">
                <a:schemeClr val="tx1"/>
              </a:gs>
              <a:gs pos="86000">
                <a:schemeClr val="tx1"/>
              </a:gs>
            </a:gsLst>
            <a:lin ang="5400000" scaled="0"/>
          </a:gradFill>
          <a:latin typeface="Candara" pitchFamily="34" charset="0"/>
          <a:ea typeface="+mn-ea"/>
          <a:cs typeface="+mn-cs"/>
        </a:defRPr>
      </a:lvl4pPr>
      <a:lvl5pPr marL="1941513" indent="-336550" algn="l" defTabSz="914363" rtl="0" eaLnBrk="1" latinLnBrk="0" hangingPunct="1">
        <a:lnSpc>
          <a:spcPct val="90000"/>
        </a:lnSpc>
        <a:spcBef>
          <a:spcPct val="20000"/>
        </a:spcBef>
        <a:buSzPct val="90000"/>
        <a:buFontTx/>
        <a:buBlip>
          <a:blip r:embed="rId22"/>
        </a:buBlip>
        <a:defRPr sz="2000" kern="1200">
          <a:gradFill>
            <a:gsLst>
              <a:gs pos="0">
                <a:schemeClr val="tx1"/>
              </a:gs>
              <a:gs pos="86000">
                <a:schemeClr val="tx1"/>
              </a:gs>
            </a:gsLst>
            <a:lin ang="5400000" scaled="0"/>
          </a:gradFill>
          <a:latin typeface="Candara"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3">
        <a:schemeClr val="bg2"/>
      </p:bgRef>
    </p:bg>
    <p:spTree>
      <p:nvGrpSpPr>
        <p:cNvPr id="1" name=""/>
        <p:cNvGrpSpPr/>
        <p:nvPr/>
      </p:nvGrpSpPr>
      <p:grpSpPr>
        <a:xfrm>
          <a:off x="0" y="0"/>
          <a:ext cx="0" cy="0"/>
          <a:chOff x="0" y="0"/>
          <a:chExt cx="0" cy="0"/>
        </a:xfrm>
      </p:grpSpPr>
      <p:pic>
        <p:nvPicPr>
          <p:cNvPr id="4" name="Picture 3" descr="white rectangle.png"/>
          <p:cNvPicPr>
            <a:picLocks noChangeAspect="1"/>
          </p:cNvPicPr>
          <p:nvPr/>
        </p:nvPicPr>
        <p:blipFill>
          <a:blip r:embed="rId3"/>
          <a:srcRect b="10453"/>
          <a:stretch>
            <a:fillRect/>
          </a:stretch>
        </p:blipFill>
        <p:spPr>
          <a:xfrm>
            <a:off x="0" y="1299706"/>
            <a:ext cx="9144000" cy="5558294"/>
          </a:xfrm>
          <a:prstGeom prst="rect">
            <a:avLst/>
          </a:prstGeom>
        </p:spPr>
      </p:pic>
      <p:sp>
        <p:nvSpPr>
          <p:cNvPr id="2" name="Title Placeholder 1"/>
          <p:cNvSpPr>
            <a:spLocks noGrp="1"/>
          </p:cNvSpPr>
          <p:nvPr>
            <p:ph type="title"/>
          </p:nvPr>
        </p:nvSpPr>
        <p:spPr>
          <a:xfrm>
            <a:off x="389436" y="228601"/>
            <a:ext cx="8363938" cy="609398"/>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389437" y="1905009"/>
            <a:ext cx="8363936" cy="2108269"/>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 bg1="dk1" tx1="lt1" bg2="dk2" tx2="lt2" accent1="accent1" accent2="accent2" accent3="accent3" accent4="accent4" accent5="accent5" accent6="accent6" hlink="hlink" folHlink="folHlink"/>
  <p:sldLayoutIdLst>
    <p:sldLayoutId id="2147483721" r:id="rId1"/>
  </p:sldLayoutIdLst>
  <p:transition>
    <p:fade/>
  </p:transition>
  <p:txStyles>
    <p:titleStyle>
      <a:lvl1pPr algn="l" defTabSz="914363" rtl="0" eaLnBrk="1" latinLnBrk="0" hangingPunct="1">
        <a:lnSpc>
          <a:spcPct val="90000"/>
        </a:lnSpc>
        <a:spcBef>
          <a:spcPct val="0"/>
        </a:spcBef>
        <a:buNone/>
        <a:defRPr lang="en-US" sz="4400" b="0" kern="1200" cap="none" spc="-100" baseline="0" dirty="0">
          <a:ln w="3175">
            <a:noFill/>
          </a:ln>
          <a:gradFill flip="none" rotWithShape="1">
            <a:gsLst>
              <a:gs pos="0">
                <a:schemeClr val="tx1"/>
              </a:gs>
              <a:gs pos="86000">
                <a:schemeClr val="tx1"/>
              </a:gs>
            </a:gsLst>
            <a:lin ang="5400000" scaled="0"/>
            <a:tileRect/>
          </a:gradFill>
          <a:effectLst/>
          <a:latin typeface="Segoe Light" pitchFamily="34" charset="0"/>
          <a:ea typeface="+mn-ea"/>
          <a:cs typeface="Arial" charset="0"/>
        </a:defRPr>
      </a:lvl1pPr>
    </p:titleStyle>
    <p:bodyStyle>
      <a:lvl1pPr marL="0" indent="0" algn="l" defTabSz="914363" rtl="0" eaLnBrk="1" latinLnBrk="0" hangingPunct="1">
        <a:lnSpc>
          <a:spcPct val="90000"/>
        </a:lnSpc>
        <a:spcBef>
          <a:spcPct val="20000"/>
        </a:spcBef>
        <a:buFont typeface="Arial" pitchFamily="34" charset="0"/>
        <a:buNone/>
        <a:defRPr sz="3000" b="0" kern="1200">
          <a:gradFill>
            <a:gsLst>
              <a:gs pos="0">
                <a:srgbClr val="000000"/>
              </a:gs>
              <a:gs pos="86000">
                <a:srgbClr val="000000"/>
              </a:gs>
            </a:gsLst>
            <a:lin ang="5400000" scaled="0"/>
          </a:gradFill>
          <a:latin typeface="Consolas" pitchFamily="49" charset="0"/>
          <a:ea typeface="+mn-ea"/>
          <a:cs typeface="Consolas" pitchFamily="49" charset="0"/>
        </a:defRPr>
      </a:lvl1pPr>
      <a:lvl2pPr marL="384954" indent="-7937" algn="l" defTabSz="914363" rtl="0" eaLnBrk="1" latinLnBrk="0" hangingPunct="1">
        <a:lnSpc>
          <a:spcPct val="90000"/>
        </a:lnSpc>
        <a:spcBef>
          <a:spcPct val="20000"/>
        </a:spcBef>
        <a:buFont typeface="Arial" pitchFamily="34" charset="0"/>
        <a:buNone/>
        <a:defRPr sz="2800" b="0" kern="1200">
          <a:gradFill>
            <a:gsLst>
              <a:gs pos="0">
                <a:srgbClr val="000000"/>
              </a:gs>
              <a:gs pos="86000">
                <a:srgbClr val="000000"/>
              </a:gs>
            </a:gsLst>
            <a:lin ang="5400000" scaled="0"/>
          </a:gradFill>
          <a:latin typeface="Consolas" pitchFamily="49" charset="0"/>
          <a:ea typeface="+mn-ea"/>
          <a:cs typeface="Consolas" pitchFamily="49" charset="0"/>
        </a:defRPr>
      </a:lvl2pPr>
      <a:lvl3pPr marL="761970" indent="-7937"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3pPr>
      <a:lvl4pPr marL="1094009" indent="7937"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4pPr>
      <a:lvl5pPr marL="1426047" indent="0"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4" name="Picture 3" descr="white rectangle.png"/>
          <p:cNvPicPr>
            <a:picLocks noChangeAspect="1"/>
          </p:cNvPicPr>
          <p:nvPr/>
        </p:nvPicPr>
        <p:blipFill>
          <a:blip r:embed="rId4"/>
          <a:srcRect b="10453"/>
          <a:stretch>
            <a:fillRect/>
          </a:stretch>
        </p:blipFill>
        <p:spPr>
          <a:xfrm>
            <a:off x="0" y="1299706"/>
            <a:ext cx="9144000" cy="5558294"/>
          </a:xfrm>
          <a:prstGeom prst="rect">
            <a:avLst/>
          </a:prstGeom>
        </p:spPr>
      </p:pic>
      <p:sp>
        <p:nvSpPr>
          <p:cNvPr id="2" name="Title Placeholder 1"/>
          <p:cNvSpPr>
            <a:spLocks noGrp="1"/>
          </p:cNvSpPr>
          <p:nvPr>
            <p:ph type="title"/>
          </p:nvPr>
        </p:nvSpPr>
        <p:spPr>
          <a:xfrm>
            <a:off x="389436" y="228601"/>
            <a:ext cx="8363938" cy="609398"/>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389437" y="1905009"/>
            <a:ext cx="8363936" cy="2108269"/>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477333180"/>
      </p:ext>
    </p:extLst>
  </p:cSld>
  <p:clrMap bg1="dk1" tx1="lt1" bg2="dk2" tx2="lt2" accent1="accent1" accent2="accent2" accent3="accent3" accent4="accent4" accent5="accent5" accent6="accent6" hlink="hlink" folHlink="folHlink"/>
  <p:sldLayoutIdLst>
    <p:sldLayoutId id="2147483731" r:id="rId1"/>
  </p:sldLayoutIdLst>
  <p:transition>
    <p:fade/>
  </p:transition>
  <p:txStyles>
    <p:titleStyle>
      <a:lvl1pPr algn="l" defTabSz="914363" rtl="0" eaLnBrk="1" latinLnBrk="0" hangingPunct="1">
        <a:lnSpc>
          <a:spcPct val="90000"/>
        </a:lnSpc>
        <a:spcBef>
          <a:spcPct val="0"/>
        </a:spcBef>
        <a:buNone/>
        <a:defRPr lang="en-US" sz="4400" b="0" kern="1200" cap="none" spc="-100" baseline="0" dirty="0">
          <a:ln w="3175">
            <a:noFill/>
          </a:ln>
          <a:gradFill flip="none" rotWithShape="1">
            <a:gsLst>
              <a:gs pos="0">
                <a:schemeClr val="tx1"/>
              </a:gs>
              <a:gs pos="86000">
                <a:schemeClr val="tx1"/>
              </a:gs>
            </a:gsLst>
            <a:lin ang="5400000" scaled="0"/>
            <a:tileRect/>
          </a:gradFill>
          <a:effectLst/>
          <a:latin typeface="+mj-lt"/>
          <a:ea typeface="+mn-ea"/>
          <a:cs typeface="Arial" charset="0"/>
        </a:defRPr>
      </a:lvl1pPr>
    </p:titleStyle>
    <p:bodyStyle>
      <a:lvl1pPr marL="0" indent="0" algn="l" defTabSz="914363" rtl="0" eaLnBrk="1" latinLnBrk="0" hangingPunct="1">
        <a:lnSpc>
          <a:spcPct val="90000"/>
        </a:lnSpc>
        <a:spcBef>
          <a:spcPct val="20000"/>
        </a:spcBef>
        <a:buFont typeface="Arial" pitchFamily="34" charset="0"/>
        <a:buNone/>
        <a:defRPr sz="3000" b="0" kern="1200">
          <a:gradFill>
            <a:gsLst>
              <a:gs pos="0">
                <a:srgbClr val="000000"/>
              </a:gs>
              <a:gs pos="86000">
                <a:srgbClr val="000000"/>
              </a:gs>
            </a:gsLst>
            <a:lin ang="5400000" scaled="0"/>
          </a:gradFill>
          <a:latin typeface="Consolas" pitchFamily="49" charset="0"/>
          <a:ea typeface="+mn-ea"/>
          <a:cs typeface="Consolas" pitchFamily="49" charset="0"/>
        </a:defRPr>
      </a:lvl1pPr>
      <a:lvl2pPr marL="384954" indent="-7937" algn="l" defTabSz="914363" rtl="0" eaLnBrk="1" latinLnBrk="0" hangingPunct="1">
        <a:lnSpc>
          <a:spcPct val="90000"/>
        </a:lnSpc>
        <a:spcBef>
          <a:spcPct val="20000"/>
        </a:spcBef>
        <a:buFont typeface="Arial" pitchFamily="34" charset="0"/>
        <a:buNone/>
        <a:defRPr sz="2800" b="0" kern="1200">
          <a:gradFill>
            <a:gsLst>
              <a:gs pos="0">
                <a:srgbClr val="000000"/>
              </a:gs>
              <a:gs pos="86000">
                <a:srgbClr val="000000"/>
              </a:gs>
            </a:gsLst>
            <a:lin ang="5400000" scaled="0"/>
          </a:gradFill>
          <a:latin typeface="Consolas" pitchFamily="49" charset="0"/>
          <a:ea typeface="+mn-ea"/>
          <a:cs typeface="Consolas" pitchFamily="49" charset="0"/>
        </a:defRPr>
      </a:lvl2pPr>
      <a:lvl3pPr marL="761970" indent="-7937"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3pPr>
      <a:lvl4pPr marL="1094009" indent="7937"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4pPr>
      <a:lvl5pPr marL="1426047" indent="0"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t="-17000" b="-17000"/>
          </a:stretch>
        </a:blipFill>
        <a:effectLst/>
      </p:bgPr>
    </p:bg>
    <p:spTree>
      <p:nvGrpSpPr>
        <p:cNvPr id="1" name=""/>
        <p:cNvGrpSpPr/>
        <p:nvPr/>
      </p:nvGrpSpPr>
      <p:grpSpPr>
        <a:xfrm>
          <a:off x="0" y="0"/>
          <a:ext cx="0" cy="0"/>
          <a:chOff x="0" y="0"/>
          <a:chExt cx="0" cy="0"/>
        </a:xfrm>
      </p:grpSpPr>
      <p:sp>
        <p:nvSpPr>
          <p:cNvPr id="2" name="Rectangle 1"/>
          <p:cNvSpPr/>
          <p:nvPr userDrawn="1"/>
        </p:nvSpPr>
        <p:spPr>
          <a:xfrm>
            <a:off x="632644" y="1287555"/>
            <a:ext cx="5760640" cy="4402524"/>
          </a:xfrm>
          <a:prstGeom prst="rect">
            <a:avLst/>
          </a:prstGeom>
          <a:solidFill>
            <a:srgbClr val="1F8BF0"/>
          </a:solidFill>
          <a:ln w="9525">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prstClr val="white"/>
              </a:solidFill>
            </a:endParaRPr>
          </a:p>
        </p:txBody>
      </p:sp>
      <p:sp>
        <p:nvSpPr>
          <p:cNvPr id="15" name="Rectangle 14"/>
          <p:cNvSpPr/>
          <p:nvPr userDrawn="1"/>
        </p:nvSpPr>
        <p:spPr bwMode="auto">
          <a:xfrm>
            <a:off x="6463574" y="1287555"/>
            <a:ext cx="2005242" cy="2160800"/>
          </a:xfrm>
          <a:prstGeom prst="rect">
            <a:avLst/>
          </a:prstGeom>
          <a:solidFill>
            <a:srgbClr val="FF19A7"/>
          </a:solidFill>
          <a:ln w="9525">
            <a:gradFill>
              <a:gsLst>
                <a:gs pos="0">
                  <a:srgbClr val="FDC7DE"/>
                </a:gs>
                <a:gs pos="50000">
                  <a:srgbClr val="FF19A7"/>
                </a:gs>
                <a:gs pos="100000">
                  <a:srgbClr val="FDD9F4"/>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defTabSz="914400">
              <a:buFont typeface="Arial" pitchFamily="34" charset="0"/>
              <a:buNone/>
            </a:pPr>
            <a:r>
              <a:rPr lang="fr-FR" sz="2400" dirty="0" smtClean="0">
                <a:solidFill>
                  <a:prstClr val="white"/>
                </a:solidFill>
                <a:latin typeface="Segoe UI Light" pitchFamily="34" charset="0"/>
              </a:rPr>
              <a:t>palais des congrès </a:t>
            </a:r>
          </a:p>
          <a:p>
            <a:pPr defTabSz="914400">
              <a:buFont typeface="Arial" pitchFamily="34" charset="0"/>
              <a:buNone/>
            </a:pPr>
            <a:r>
              <a:rPr lang="fr-FR" sz="2400" dirty="0" smtClean="0">
                <a:solidFill>
                  <a:prstClr val="white"/>
                </a:solidFill>
                <a:latin typeface="Segoe UI Light" pitchFamily="34" charset="0"/>
              </a:rPr>
              <a:t>Paris</a:t>
            </a:r>
            <a:endParaRPr lang="en-US" sz="2400" dirty="0">
              <a:solidFill>
                <a:prstClr val="white"/>
              </a:solidFill>
              <a:latin typeface="Segoe UI Light" pitchFamily="34" charset="0"/>
            </a:endParaRPr>
          </a:p>
        </p:txBody>
      </p:sp>
      <p:sp>
        <p:nvSpPr>
          <p:cNvPr id="18" name="Rectangle 17"/>
          <p:cNvSpPr/>
          <p:nvPr userDrawn="1"/>
        </p:nvSpPr>
        <p:spPr bwMode="auto">
          <a:xfrm>
            <a:off x="6463574" y="3529279"/>
            <a:ext cx="2007574" cy="2160800"/>
          </a:xfrm>
          <a:prstGeom prst="rect">
            <a:avLst/>
          </a:prstGeom>
          <a:solidFill>
            <a:srgbClr val="F4793B"/>
          </a:solidFill>
          <a:ln>
            <a:gradFill>
              <a:gsLst>
                <a:gs pos="0">
                  <a:schemeClr val="accent6">
                    <a:lumMod val="60000"/>
                    <a:lumOff val="40000"/>
                  </a:schemeClr>
                </a:gs>
                <a:gs pos="50000">
                  <a:schemeClr val="accent6">
                    <a:lumMod val="75000"/>
                  </a:schemeClr>
                </a:gs>
                <a:gs pos="100000">
                  <a:schemeClr val="accent6">
                    <a:lumMod val="20000"/>
                    <a:lumOff val="80000"/>
                  </a:schemeClr>
                </a:gs>
              </a:gsLst>
              <a:lin ang="5400000" scaled="0"/>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182880" rIns="91436" bIns="45718" numCol="1" rtlCol="0" anchor="b" anchorCtr="0" compatLnSpc="1">
            <a:prstTxWarp prst="textNoShape">
              <a:avLst/>
            </a:prstTxWarp>
          </a:bodyPr>
          <a:lstStyle/>
          <a:p>
            <a:pPr defTabSz="914099" fontAlgn="base">
              <a:spcBef>
                <a:spcPct val="0"/>
              </a:spcBef>
              <a:spcAft>
                <a:spcPct val="0"/>
              </a:spcAft>
              <a:buFont typeface="Arial" pitchFamily="34" charset="0"/>
              <a:buNone/>
            </a:pPr>
            <a:r>
              <a:rPr lang="fr-FR" sz="2400" dirty="0" smtClean="0">
                <a:solidFill>
                  <a:prstClr val="white"/>
                </a:solidFill>
                <a:latin typeface="Segoe UI Light" pitchFamily="34" charset="0"/>
                <a:ea typeface="Segoe UI" pitchFamily="34" charset="0"/>
                <a:cs typeface="Segoe UI" pitchFamily="34" charset="0"/>
              </a:rPr>
              <a:t>7, 8 et 9 février 2012</a:t>
            </a:r>
            <a:endParaRPr lang="en-US" sz="2400" dirty="0">
              <a:solidFill>
                <a:prstClr val="white"/>
              </a:solidFill>
              <a:latin typeface="Segoe UI Light" pitchFamily="34" charset="0"/>
              <a:ea typeface="Segoe UI" pitchFamily="34" charset="0"/>
              <a:cs typeface="Segoe UI" pitchFamily="34" charset="0"/>
            </a:endParaRPr>
          </a:p>
        </p:txBody>
      </p:sp>
      <p:pic>
        <p:nvPicPr>
          <p:cNvPr id="1028" name="Picture 4" descr="C:\Users\sebim\Desktop\TemplateTD\Eléments PPT TechDays 2012\logo-seul.png"/>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800348" y="2051424"/>
            <a:ext cx="5486400" cy="20976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27891"/>
      </p:ext>
    </p:extLst>
  </p:cSld>
  <p:clrMap bg1="lt1" tx1="dk1" bg2="lt2" tx2="dk2" accent1="accent1" accent2="accent2" accent3="accent3" accent4="accent4" accent5="accent5" accent6="accent6" hlink="hlink" folHlink="folHlink"/>
  <p:sldLayoutIdLst>
    <p:sldLayoutId id="2147483763" r:id="rId1"/>
  </p:sldLayoutIdLst>
  <p:timing>
    <p:tnLst>
      <p:par>
        <p:cTn id="1" dur="indefinite" restart="never" nodeType="tmRoot"/>
      </p:par>
    </p:tnLst>
  </p:timing>
  <p:hf sldNum="0" hd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5">
            <a:lum/>
          </a:blip>
          <a:srcRect/>
          <a:stretch>
            <a:fillRect t="-17000" b="-17000"/>
          </a:stretch>
        </a:blipFill>
        <a:effectLst/>
      </p:bgPr>
    </p:bg>
    <p:spTree>
      <p:nvGrpSpPr>
        <p:cNvPr id="1" name=""/>
        <p:cNvGrpSpPr/>
        <p:nvPr/>
      </p:nvGrpSpPr>
      <p:grpSpPr>
        <a:xfrm>
          <a:off x="0" y="0"/>
          <a:ext cx="0" cy="0"/>
          <a:chOff x="0" y="0"/>
          <a:chExt cx="0" cy="0"/>
        </a:xfrm>
      </p:grpSpPr>
      <p:pic>
        <p:nvPicPr>
          <p:cNvPr id="7" name="Picture 6" descr="Z:\Public\Genki\MICROSOFT\Tech Days\2011.11.29\PPT\couleurs\bleu02.png"/>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328902" y="110142"/>
            <a:ext cx="1367484" cy="89433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3" descr="Z:\Public\Genki\MICROSOFT\Tech Days\2011.11.29\PPT\logo-seul.png"/>
          <p:cNvPicPr>
            <a:picLocks noChangeAspect="1" noChangeArrowheads="1"/>
          </p:cNvPicPr>
          <p:nvPr userDrawn="1"/>
        </p:nvPicPr>
        <p:blipFill>
          <a:blip r:embed="rId17" cstate="print">
            <a:extLst>
              <a:ext uri="{28A0092B-C50C-407E-A947-70E740481C1C}">
                <a14:useLocalDpi xmlns:a14="http://schemas.microsoft.com/office/drawing/2010/main" val="0"/>
              </a:ext>
            </a:extLst>
          </a:blip>
          <a:srcRect/>
          <a:stretch>
            <a:fillRect/>
          </a:stretch>
        </p:blipFill>
        <p:spPr bwMode="auto">
          <a:xfrm>
            <a:off x="7380996" y="214179"/>
            <a:ext cx="1307293" cy="47851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Z:\Public\Genki\MICROSOFT\Tech Days\2011.11.29\PPT\couleurs\rose01.png"/>
          <p:cNvPicPr>
            <a:picLocks noChangeAspect="1" noChangeArrowheads="1"/>
          </p:cNvPicPr>
          <p:nvPr userDrawn="1"/>
        </p:nvPicPr>
        <p:blipFill>
          <a:blip r:embed="rId18" cstate="print">
            <a:extLst>
              <a:ext uri="{28A0092B-C50C-407E-A947-70E740481C1C}">
                <a14:useLocalDpi xmlns:a14="http://schemas.microsoft.com/office/drawing/2010/main" val="0"/>
              </a:ext>
            </a:extLst>
          </a:blip>
          <a:srcRect/>
          <a:stretch>
            <a:fillRect/>
          </a:stretch>
        </p:blipFill>
        <p:spPr bwMode="auto">
          <a:xfrm>
            <a:off x="8727796" y="590033"/>
            <a:ext cx="321436" cy="41703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5" descr="Z:\Public\Genki\MICROSOFT\Tech Days\2011.11.29\PPT\couleurs\orange01.png"/>
          <p:cNvPicPr>
            <a:picLocks noChangeAspect="1" noChangeArrowheads="1"/>
          </p:cNvPicPr>
          <p:nvPr userDrawn="1"/>
        </p:nvPicPr>
        <p:blipFill>
          <a:blip r:embed="rId19" cstate="print">
            <a:extLst>
              <a:ext uri="{28A0092B-C50C-407E-A947-70E740481C1C}">
                <a14:useLocalDpi xmlns:a14="http://schemas.microsoft.com/office/drawing/2010/main" val="0"/>
              </a:ext>
            </a:extLst>
          </a:blip>
          <a:srcRect/>
          <a:stretch>
            <a:fillRect/>
          </a:stretch>
        </p:blipFill>
        <p:spPr bwMode="auto">
          <a:xfrm>
            <a:off x="8727796" y="110141"/>
            <a:ext cx="321436" cy="44103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7" descr="Z:\Public\Genki\MICROSOFT\Tech Days\2011.11.29\PPT\pictos\cloud.png"/>
          <p:cNvPicPr>
            <a:picLocks noChangeAspect="1" noChangeArrowheads="1"/>
          </p:cNvPicPr>
          <p:nvPr userDrawn="1"/>
        </p:nvPicPr>
        <p:blipFill>
          <a:blip r:embed="rId20" cstate="print">
            <a:extLst>
              <a:ext uri="{28A0092B-C50C-407E-A947-70E740481C1C}">
                <a14:useLocalDpi xmlns:a14="http://schemas.microsoft.com/office/drawing/2010/main" val="0"/>
              </a:ext>
            </a:extLst>
          </a:blip>
          <a:srcRect/>
          <a:stretch>
            <a:fillRect/>
          </a:stretch>
        </p:blipFill>
        <p:spPr bwMode="auto">
          <a:xfrm>
            <a:off x="8749373" y="713634"/>
            <a:ext cx="278281" cy="169832"/>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8" descr="Z:\Public\Genki\MICROSOFT\Tech Days\2011.11.29\PPT\pictos\windows.png"/>
          <p:cNvPicPr>
            <a:picLocks noChangeAspect="1" noChangeArrowheads="1"/>
          </p:cNvPicPr>
          <p:nvPr userDrawn="1"/>
        </p:nvPicPr>
        <p:blipFill>
          <a:blip r:embed="rId21" cstate="print">
            <a:extLst>
              <a:ext uri="{28A0092B-C50C-407E-A947-70E740481C1C}">
                <a14:useLocalDpi xmlns:a14="http://schemas.microsoft.com/office/drawing/2010/main" val="0"/>
              </a:ext>
            </a:extLst>
          </a:blip>
          <a:srcRect/>
          <a:stretch>
            <a:fillRect/>
          </a:stretch>
        </p:blipFill>
        <p:spPr bwMode="auto">
          <a:xfrm>
            <a:off x="8769235" y="224081"/>
            <a:ext cx="235513" cy="2131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4782216"/>
      </p:ext>
    </p:extLst>
  </p:cSld>
  <p:clrMap bg1="lt1" tx1="dk1" bg2="lt2" tx2="dk2" accent1="accent1" accent2="accent2" accent3="accent3" accent4="accent4" accent5="accent5" accent6="accent6" hlink="hlink" folHlink="folHlink"/>
  <p:sldLayoutIdLst>
    <p:sldLayoutId id="2147483765" r:id="rId1"/>
    <p:sldLayoutId id="2147483766" r:id="rId2"/>
    <p:sldLayoutId id="2147483767" r:id="rId3"/>
    <p:sldLayoutId id="2147483768" r:id="rId4"/>
    <p:sldLayoutId id="2147483769" r:id="rId5"/>
    <p:sldLayoutId id="2147483770" r:id="rId6"/>
    <p:sldLayoutId id="2147483771" r:id="rId7"/>
    <p:sldLayoutId id="2147483772" r:id="rId8"/>
    <p:sldLayoutId id="2147483773" r:id="rId9"/>
    <p:sldLayoutId id="2147483774" r:id="rId10"/>
    <p:sldLayoutId id="2147483775" r:id="rId11"/>
    <p:sldLayoutId id="2147483776" r:id="rId12"/>
    <p:sldLayoutId id="2147483777" r:id="rId13"/>
  </p:sldLayoutIdLst>
  <p:timing>
    <p:tnLst>
      <p:par>
        <p:cTn id="1" dur="indefinite" restart="never" nodeType="tmRoot"/>
      </p:par>
    </p:tnLst>
  </p:timing>
  <p:hf hdr="0" ftr="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4.xml"/><Relationship Id="rId4" Type="http://schemas.openxmlformats.org/officeDocument/2006/relationships/chart" Target="../charts/chart1.xml"/></Relationships>
</file>

<file path=ppt/slides/_rels/slide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7.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7.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3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upload.wikimedia.org/wikipedia/commons/9/97/Sts-51-g-patch.png" TargetMode="External"/><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20.wmf"/><Relationship Id="rId5" Type="http://schemas.openxmlformats.org/officeDocument/2006/relationships/image" Target="../media/image19.wmf"/><Relationship Id="rId4" Type="http://schemas.openxmlformats.org/officeDocument/2006/relationships/image" Target="../media/image18.png"/></Relationships>
</file>

<file path=ppt/slides/_rels/slide26.xml.rels><?xml version="1.0" encoding="UTF-8" standalone="yes"?>
<Relationships xmlns="http://schemas.openxmlformats.org/package/2006/relationships"><Relationship Id="rId3" Type="http://schemas.openxmlformats.org/officeDocument/2006/relationships/hyperlink" Target="http://upload.wikimedia.org/wikipedia/commons/9/97/Sts-51-g-patch.png" TargetMode="External"/><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20.wmf"/><Relationship Id="rId5" Type="http://schemas.openxmlformats.org/officeDocument/2006/relationships/image" Target="../media/image19.wmf"/><Relationship Id="rId4" Type="http://schemas.openxmlformats.org/officeDocument/2006/relationships/image" Target="../media/image18.png"/></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22.png"/></Relationships>
</file>

<file path=ppt/slides/_rels/slide2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hyperlink" Target="http://www.fsharp.net/" TargetMode="External"/><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15.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png"/><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5.xml"/></Relationships>
</file>

<file path=ppt/slides/_rels/slide4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4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4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4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4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4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4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1.png"/><Relationship Id="rId7" Type="http://schemas.openxmlformats.org/officeDocument/2006/relationships/diagramColors" Target="../diagrams/colors2.xml"/><Relationship Id="rId2" Type="http://schemas.openxmlformats.org/officeDocument/2006/relationships/notesSlide" Target="../notesSlides/notesSlide2.xml"/><Relationship Id="rId1" Type="http://schemas.openxmlformats.org/officeDocument/2006/relationships/slideLayout" Target="../slideLayouts/slideLayout17.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50.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15.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5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1.png"/><Relationship Id="rId7" Type="http://schemas.openxmlformats.org/officeDocument/2006/relationships/diagramColors" Target="../diagrams/colors3.xml"/><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683569" y="4604378"/>
            <a:ext cx="7815091" cy="1752600"/>
          </a:xfrm>
        </p:spPr>
        <p:txBody>
          <a:bodyPr/>
          <a:lstStyle/>
          <a:p>
            <a:r>
              <a:rPr lang="fr-FR" dirty="0" smtClean="0">
                <a:solidFill>
                  <a:srgbClr val="1F8BF0"/>
                </a:solidFill>
              </a:rPr>
              <a:t>23</a:t>
            </a:r>
            <a:r>
              <a:rPr lang="fr-FR" b="0" dirty="0" smtClean="0">
                <a:solidFill>
                  <a:srgbClr val="1F8BF0"/>
                </a:solidFill>
              </a:rPr>
              <a:t> March 2012</a:t>
            </a:r>
            <a:br>
              <a:rPr lang="fr-FR" b="0" dirty="0" smtClean="0">
                <a:solidFill>
                  <a:srgbClr val="1F8BF0"/>
                </a:solidFill>
              </a:rPr>
            </a:br>
            <a:r>
              <a:rPr lang="fr-FR" b="0" dirty="0" smtClean="0">
                <a:solidFill>
                  <a:srgbClr val="1F8BF0"/>
                </a:solidFill>
              </a:rPr>
              <a:t>Don Syme</a:t>
            </a:r>
          </a:p>
          <a:p>
            <a:r>
              <a:rPr lang="fr-FR" dirty="0" smtClean="0">
                <a:solidFill>
                  <a:srgbClr val="1F8BF0"/>
                </a:solidFill>
              </a:rPr>
              <a:t>Principal </a:t>
            </a:r>
            <a:r>
              <a:rPr lang="fr-FR" dirty="0" err="1" smtClean="0">
                <a:solidFill>
                  <a:srgbClr val="1F8BF0"/>
                </a:solidFill>
              </a:rPr>
              <a:t>Researcher</a:t>
            </a:r>
            <a:r>
              <a:rPr lang="fr-FR" dirty="0" smtClean="0">
                <a:solidFill>
                  <a:srgbClr val="1F8BF0"/>
                </a:solidFill>
              </a:rPr>
              <a:t>, </a:t>
            </a:r>
            <a:r>
              <a:rPr lang="fr-FR" b="0" dirty="0" smtClean="0">
                <a:solidFill>
                  <a:srgbClr val="1F8BF0"/>
                </a:solidFill>
              </a:rPr>
              <a:t>Microsoft </a:t>
            </a:r>
            <a:r>
              <a:rPr lang="fr-FR" b="0" dirty="0" err="1" smtClean="0">
                <a:solidFill>
                  <a:srgbClr val="1F8BF0"/>
                </a:solidFill>
              </a:rPr>
              <a:t>Research</a:t>
            </a:r>
            <a:r>
              <a:rPr lang="fr-FR" b="0" dirty="0" smtClean="0">
                <a:solidFill>
                  <a:srgbClr val="1F8BF0"/>
                </a:solidFill>
              </a:rPr>
              <a:t> UK</a:t>
            </a:r>
            <a:endParaRPr lang="fr-FR" b="0" dirty="0">
              <a:solidFill>
                <a:srgbClr val="1F8BF0"/>
              </a:solidFill>
            </a:endParaRPr>
          </a:p>
        </p:txBody>
      </p:sp>
      <p:sp>
        <p:nvSpPr>
          <p:cNvPr id="4" name="Title 3"/>
          <p:cNvSpPr>
            <a:spLocks noGrp="1"/>
          </p:cNvSpPr>
          <p:nvPr>
            <p:ph type="ctrTitle"/>
          </p:nvPr>
        </p:nvSpPr>
        <p:spPr>
          <a:xfrm>
            <a:off x="693093" y="871373"/>
            <a:ext cx="7772400" cy="1470025"/>
          </a:xfrm>
        </p:spPr>
        <p:txBody>
          <a:bodyPr/>
          <a:lstStyle/>
          <a:p>
            <a:r>
              <a:rPr lang="en-GB" sz="4400" dirty="0" smtClean="0">
                <a:latin typeface="Candara" pitchFamily="34" charset="0"/>
                <a:sym typeface="Wingdings" pitchFamily="2" charset="2"/>
              </a:rPr>
              <a:t>Reconsidering Strongly Typed Programming for the Information-Rich World</a:t>
            </a:r>
            <a:br>
              <a:rPr lang="en-GB" sz="4400" dirty="0" smtClean="0">
                <a:latin typeface="Candara" pitchFamily="34" charset="0"/>
                <a:sym typeface="Wingdings" pitchFamily="2" charset="2"/>
              </a:rPr>
            </a:br>
            <a:endParaRPr lang="fr-FR" sz="2000" dirty="0">
              <a:latin typeface="Candara" pitchFamily="34" charset="0"/>
            </a:endParaRPr>
          </a:p>
        </p:txBody>
      </p:sp>
    </p:spTree>
    <p:extLst>
      <p:ext uri="{BB962C8B-B14F-4D97-AF65-F5344CB8AC3E}">
        <p14:creationId xmlns:p14="http://schemas.microsoft.com/office/powerpoint/2010/main" val="103102168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0"/>
            <a:ext cx="8363938" cy="609398"/>
          </a:xfrm>
        </p:spPr>
        <p:txBody>
          <a:bodyPr/>
          <a:lstStyle/>
          <a:p>
            <a:r>
              <a:rPr lang="en-GB" dirty="0" smtClean="0">
                <a:latin typeface="Segoe UI (Headings)"/>
              </a:rPr>
              <a:t>The Information Revolution</a:t>
            </a:r>
            <a:endParaRPr lang="en-GB" dirty="0">
              <a:latin typeface="Segoe UI (Headings)"/>
            </a:endParaRPr>
          </a:p>
        </p:txBody>
      </p:sp>
      <p:pic>
        <p:nvPicPr>
          <p:cNvPr id="1026" name="Picture 2" descr="http://blog.programmableweb.com/wp-content/api-timeline-201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5405" y="1593872"/>
            <a:ext cx="7344816" cy="3966201"/>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Chart 3"/>
          <p:cNvGraphicFramePr>
            <a:graphicFrameLocks/>
          </p:cNvGraphicFramePr>
          <p:nvPr>
            <p:extLst>
              <p:ext uri="{D42A27DB-BD31-4B8C-83A1-F6EECF244321}">
                <p14:modId xmlns:p14="http://schemas.microsoft.com/office/powerpoint/2010/main" val="2740483485"/>
              </p:ext>
            </p:extLst>
          </p:nvPr>
        </p:nvGraphicFramePr>
        <p:xfrm>
          <a:off x="2843808" y="764704"/>
          <a:ext cx="5472608" cy="4395936"/>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25013621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41730" y="2327374"/>
            <a:ext cx="8382000" cy="1828193"/>
          </a:xfrm>
        </p:spPr>
        <p:txBody>
          <a:bodyPr/>
          <a:lstStyle/>
          <a:p>
            <a:pPr algn="ctr"/>
            <a:r>
              <a:rPr lang="en-GB" dirty="0" smtClean="0">
                <a:latin typeface="Candara" pitchFamily="34" charset="0"/>
              </a:rPr>
              <a:t>Proposition 2</a:t>
            </a:r>
            <a:br>
              <a:rPr lang="en-GB" dirty="0" smtClean="0">
                <a:latin typeface="Candara" pitchFamily="34" charset="0"/>
              </a:rPr>
            </a:br>
            <a:r>
              <a:rPr lang="en-GB" dirty="0" smtClean="0">
                <a:latin typeface="Candara" pitchFamily="34" charset="0"/>
              </a:rPr>
              <a:t>Our languages are information-sparse</a:t>
            </a:r>
            <a:endParaRPr lang="en-GB" dirty="0">
              <a:latin typeface="Candara" pitchFamily="34" charset="0"/>
            </a:endParaRPr>
          </a:p>
        </p:txBody>
      </p:sp>
    </p:spTree>
    <p:extLst>
      <p:ext uri="{BB962C8B-B14F-4D97-AF65-F5344CB8AC3E}">
        <p14:creationId xmlns:p14="http://schemas.microsoft.com/office/powerpoint/2010/main" val="8498202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41730" y="2327374"/>
            <a:ext cx="8382000" cy="2271391"/>
          </a:xfrm>
        </p:spPr>
        <p:txBody>
          <a:bodyPr/>
          <a:lstStyle/>
          <a:p>
            <a:pPr algn="ctr"/>
            <a:r>
              <a:rPr lang="en-GB" dirty="0" smtClean="0">
                <a:latin typeface="Candara" pitchFamily="34" charset="0"/>
              </a:rPr>
              <a:t>Proposition 3</a:t>
            </a:r>
            <a:br>
              <a:rPr lang="en-GB" dirty="0" smtClean="0">
                <a:latin typeface="Candara" pitchFamily="34" charset="0"/>
              </a:rPr>
            </a:br>
            <a:r>
              <a:rPr lang="en-GB" dirty="0" smtClean="0">
                <a:latin typeface="Candara" pitchFamily="34" charset="0"/>
              </a:rPr>
              <a:t>This is a problem</a:t>
            </a:r>
            <a:br>
              <a:rPr lang="en-GB" dirty="0" smtClean="0">
                <a:latin typeface="Candara" pitchFamily="34" charset="0"/>
              </a:rPr>
            </a:br>
            <a:r>
              <a:rPr lang="en-GB" dirty="0">
                <a:latin typeface="Candara" pitchFamily="34" charset="0"/>
              </a:rPr>
              <a:t/>
            </a:r>
            <a:br>
              <a:rPr lang="en-GB" dirty="0">
                <a:latin typeface="Candara" pitchFamily="34" charset="0"/>
              </a:rPr>
            </a:br>
            <a:r>
              <a:rPr lang="en-GB" sz="3200" dirty="0" smtClean="0">
                <a:latin typeface="Candara" pitchFamily="34" charset="0"/>
              </a:rPr>
              <a:t>(especially for strongly typed languages)</a:t>
            </a:r>
            <a:endParaRPr lang="en-GB" dirty="0">
              <a:latin typeface="Candara" pitchFamily="34" charset="0"/>
            </a:endParaRPr>
          </a:p>
        </p:txBody>
      </p:sp>
    </p:spTree>
    <p:extLst>
      <p:ext uri="{BB962C8B-B14F-4D97-AF65-F5344CB8AC3E}">
        <p14:creationId xmlns:p14="http://schemas.microsoft.com/office/powerpoint/2010/main" val="10967146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41730" y="1584428"/>
            <a:ext cx="8382000" cy="3656386"/>
          </a:xfrm>
        </p:spPr>
        <p:txBody>
          <a:bodyPr/>
          <a:lstStyle/>
          <a:p>
            <a:pPr algn="ctr"/>
            <a:r>
              <a:rPr lang="en-GB" dirty="0" smtClean="0">
                <a:latin typeface="Candara" pitchFamily="34" charset="0"/>
              </a:rPr>
              <a:t>Today</a:t>
            </a:r>
            <a:br>
              <a:rPr lang="en-GB" dirty="0" smtClean="0">
                <a:latin typeface="Candara" pitchFamily="34" charset="0"/>
              </a:rPr>
            </a:br>
            <a:r>
              <a:rPr lang="en-GB" dirty="0">
                <a:latin typeface="Candara" pitchFamily="34" charset="0"/>
              </a:rPr>
              <a:t/>
            </a:r>
            <a:br>
              <a:rPr lang="en-GB" dirty="0">
                <a:latin typeface="Candara" pitchFamily="34" charset="0"/>
              </a:rPr>
            </a:br>
            <a:r>
              <a:rPr lang="en-GB" dirty="0" smtClean="0">
                <a:latin typeface="Candara" pitchFamily="34" charset="0"/>
              </a:rPr>
              <a:t>(1) Demonstrate F# 3.0</a:t>
            </a:r>
            <a:br>
              <a:rPr lang="en-GB" dirty="0" smtClean="0">
                <a:latin typeface="Candara" pitchFamily="34" charset="0"/>
              </a:rPr>
            </a:br>
            <a:r>
              <a:rPr lang="en-GB" dirty="0">
                <a:latin typeface="Candara" pitchFamily="34" charset="0"/>
              </a:rPr>
              <a:t/>
            </a:r>
            <a:br>
              <a:rPr lang="en-GB" dirty="0">
                <a:latin typeface="Candara" pitchFamily="34" charset="0"/>
              </a:rPr>
            </a:br>
            <a:r>
              <a:rPr lang="en-GB" dirty="0" smtClean="0">
                <a:latin typeface="Candara" pitchFamily="34" charset="0"/>
              </a:rPr>
              <a:t>(2) Themes in Information Rich Programming</a:t>
            </a:r>
            <a:endParaRPr lang="en-GB" dirty="0">
              <a:latin typeface="Candara" pitchFamily="34" charset="0"/>
            </a:endParaRPr>
          </a:p>
        </p:txBody>
      </p:sp>
    </p:spTree>
    <p:extLst>
      <p:ext uri="{BB962C8B-B14F-4D97-AF65-F5344CB8AC3E}">
        <p14:creationId xmlns:p14="http://schemas.microsoft.com/office/powerpoint/2010/main" val="3427946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Paradigm Locator</a:t>
            </a:r>
            <a:endParaRPr lang="en-GB" dirty="0"/>
          </a:p>
        </p:txBody>
      </p:sp>
      <p:graphicFrame>
        <p:nvGraphicFramePr>
          <p:cNvPr id="3" name="Diagram 2"/>
          <p:cNvGraphicFramePr/>
          <p:nvPr>
            <p:extLst>
              <p:ext uri="{D42A27DB-BD31-4B8C-83A1-F6EECF244321}">
                <p14:modId xmlns:p14="http://schemas.microsoft.com/office/powerpoint/2010/main" val="1637804731"/>
              </p:ext>
            </p:extLst>
          </p:nvPr>
        </p:nvGraphicFramePr>
        <p:xfrm>
          <a:off x="314325" y="942975"/>
          <a:ext cx="8515350" cy="54578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71753462"/>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Paradigm Locator</a:t>
            </a:r>
            <a:endParaRPr lang="en-GB" dirty="0"/>
          </a:p>
        </p:txBody>
      </p:sp>
      <p:graphicFrame>
        <p:nvGraphicFramePr>
          <p:cNvPr id="3" name="Diagram 2"/>
          <p:cNvGraphicFramePr/>
          <p:nvPr>
            <p:extLst>
              <p:ext uri="{D42A27DB-BD31-4B8C-83A1-F6EECF244321}">
                <p14:modId xmlns:p14="http://schemas.microsoft.com/office/powerpoint/2010/main" val="3553567924"/>
              </p:ext>
            </p:extLst>
          </p:nvPr>
        </p:nvGraphicFramePr>
        <p:xfrm>
          <a:off x="485775" y="1038225"/>
          <a:ext cx="8048625" cy="49625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Rectangular Callout 3"/>
          <p:cNvSpPr/>
          <p:nvPr/>
        </p:nvSpPr>
        <p:spPr>
          <a:xfrm>
            <a:off x="2657473" y="4263581"/>
            <a:ext cx="6324602" cy="2246769"/>
          </a:xfrm>
          <a:prstGeom prst="wedgeRectCallout">
            <a:avLst>
              <a:gd name="adj1" fmla="val -23736"/>
              <a:gd name="adj2" fmla="val -65274"/>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r>
              <a:rPr lang="en-US" sz="2000" b="1" dirty="0" smtClean="0">
                <a:latin typeface="Candara" pitchFamily="34" charset="0"/>
              </a:rPr>
              <a:t>A major search is on!</a:t>
            </a:r>
          </a:p>
          <a:p>
            <a:endParaRPr lang="en-US" sz="2000" b="1" dirty="0" smtClean="0">
              <a:latin typeface="Candara" pitchFamily="34" charset="0"/>
            </a:endParaRPr>
          </a:p>
          <a:p>
            <a:pPr marL="342900" indent="-342900">
              <a:buFont typeface="Arial" pitchFamily="34" charset="0"/>
              <a:buChar char="•"/>
            </a:pPr>
            <a:r>
              <a:rPr lang="en-US" sz="2000" b="1" dirty="0" smtClean="0">
                <a:latin typeface="Candara" pitchFamily="34" charset="0"/>
              </a:rPr>
              <a:t>make statically typed </a:t>
            </a:r>
            <a:r>
              <a:rPr lang="en-US" sz="2000" b="1" dirty="0" err="1" smtClean="0">
                <a:latin typeface="Candara" pitchFamily="34" charset="0"/>
              </a:rPr>
              <a:t>langs</a:t>
            </a:r>
            <a:r>
              <a:rPr lang="en-US" sz="2000" b="1" dirty="0" smtClean="0">
                <a:latin typeface="Candara" pitchFamily="34" charset="0"/>
              </a:rPr>
              <a:t> </a:t>
            </a:r>
            <a:r>
              <a:rPr lang="en-US" sz="2000" b="1" dirty="0" smtClean="0">
                <a:solidFill>
                  <a:srgbClr val="FFFF00"/>
                </a:solidFill>
                <a:latin typeface="Candara" pitchFamily="34" charset="0"/>
              </a:rPr>
              <a:t>more dynamic</a:t>
            </a:r>
          </a:p>
          <a:p>
            <a:pPr marL="342900" indent="-342900">
              <a:buFont typeface="Arial" pitchFamily="34" charset="0"/>
              <a:buChar char="•"/>
            </a:pPr>
            <a:endParaRPr lang="en-US" sz="2000" b="1" dirty="0" smtClean="0">
              <a:latin typeface="Candara" pitchFamily="34" charset="0"/>
            </a:endParaRPr>
          </a:p>
          <a:p>
            <a:pPr marL="342900" indent="-342900">
              <a:buFont typeface="Arial" pitchFamily="34" charset="0"/>
              <a:buChar char="•"/>
            </a:pPr>
            <a:r>
              <a:rPr lang="en-US" sz="2000" b="1" dirty="0" smtClean="0">
                <a:latin typeface="Candara" pitchFamily="34" charset="0"/>
              </a:rPr>
              <a:t>make dynamically typed </a:t>
            </a:r>
            <a:r>
              <a:rPr lang="en-US" sz="2000" b="1" dirty="0" err="1" smtClean="0">
                <a:latin typeface="Candara" pitchFamily="34" charset="0"/>
              </a:rPr>
              <a:t>langs</a:t>
            </a:r>
            <a:r>
              <a:rPr lang="en-US" sz="2000" b="1" dirty="0" smtClean="0">
                <a:latin typeface="Candara" pitchFamily="34" charset="0"/>
              </a:rPr>
              <a:t> </a:t>
            </a:r>
            <a:r>
              <a:rPr lang="en-US" sz="2000" b="1" dirty="0" smtClean="0">
                <a:solidFill>
                  <a:srgbClr val="FFFF00"/>
                </a:solidFill>
                <a:latin typeface="Candara" pitchFamily="34" charset="0"/>
              </a:rPr>
              <a:t>more static</a:t>
            </a:r>
          </a:p>
          <a:p>
            <a:pPr marL="342900" indent="-342900">
              <a:buFont typeface="Arial" pitchFamily="34" charset="0"/>
              <a:buChar char="•"/>
            </a:pPr>
            <a:endParaRPr lang="en-US" sz="2000" b="1" dirty="0" smtClean="0">
              <a:latin typeface="Candara" pitchFamily="34" charset="0"/>
            </a:endParaRPr>
          </a:p>
          <a:p>
            <a:pPr marL="342900" indent="-342900">
              <a:buFont typeface="Arial" pitchFamily="34" charset="0"/>
              <a:buChar char="•"/>
            </a:pPr>
            <a:r>
              <a:rPr lang="en-US" sz="2000" b="1" dirty="0">
                <a:solidFill>
                  <a:srgbClr val="FFFF00"/>
                </a:solidFill>
                <a:latin typeface="Candara" pitchFamily="34" charset="0"/>
              </a:rPr>
              <a:t>moderate static typing </a:t>
            </a:r>
            <a:r>
              <a:rPr lang="en-US" sz="2000" b="1" dirty="0" smtClean="0">
                <a:latin typeface="Candara" pitchFamily="34" charset="0"/>
              </a:rPr>
              <a:t>in limited ways</a:t>
            </a:r>
            <a:endParaRPr lang="en-US" sz="2000" b="1" dirty="0" smtClean="0">
              <a:solidFill>
                <a:srgbClr val="FFFF00"/>
              </a:solidFill>
              <a:latin typeface="Candara" pitchFamily="34" charset="0"/>
            </a:endParaRPr>
          </a:p>
        </p:txBody>
      </p:sp>
    </p:spTree>
    <p:extLst>
      <p:ext uri="{BB962C8B-B14F-4D97-AF65-F5344CB8AC3E}">
        <p14:creationId xmlns:p14="http://schemas.microsoft.com/office/powerpoint/2010/main" val="20290862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41730" y="2327378"/>
            <a:ext cx="8382000" cy="1606594"/>
          </a:xfrm>
        </p:spPr>
        <p:txBody>
          <a:bodyPr/>
          <a:lstStyle/>
          <a:p>
            <a:r>
              <a:rPr lang="en-GB" dirty="0" smtClean="0">
                <a:latin typeface="Candara" pitchFamily="34" charset="0"/>
              </a:rPr>
              <a:t>But first, F# 1.0/2.0…</a:t>
            </a:r>
            <a:br>
              <a:rPr lang="en-GB" dirty="0" smtClean="0">
                <a:latin typeface="Candara" pitchFamily="34" charset="0"/>
              </a:rPr>
            </a:br>
            <a:r>
              <a:rPr lang="en-GB" dirty="0">
                <a:latin typeface="Candara" pitchFamily="34" charset="0"/>
              </a:rPr>
              <a:t/>
            </a:r>
            <a:br>
              <a:rPr lang="en-GB" dirty="0">
                <a:latin typeface="Candara" pitchFamily="34" charset="0"/>
              </a:rPr>
            </a:br>
            <a:r>
              <a:rPr lang="en-GB" sz="2400" dirty="0" smtClean="0">
                <a:latin typeface="Candara" pitchFamily="34" charset="0"/>
              </a:rPr>
              <a:t>(Visual </a:t>
            </a:r>
            <a:r>
              <a:rPr lang="en-GB" sz="2400" dirty="0">
                <a:latin typeface="Candara" pitchFamily="34" charset="0"/>
              </a:rPr>
              <a:t>Studio </a:t>
            </a:r>
            <a:r>
              <a:rPr lang="en-GB" sz="2400" dirty="0" smtClean="0">
                <a:latin typeface="Candara" pitchFamily="34" charset="0"/>
              </a:rPr>
              <a:t>2008 &amp; 2010)</a:t>
            </a:r>
            <a:endParaRPr lang="en-GB" sz="2400" dirty="0">
              <a:latin typeface="Candara" pitchFamily="34" charset="0"/>
            </a:endParaRPr>
          </a:p>
        </p:txBody>
      </p:sp>
    </p:spTree>
    <p:extLst>
      <p:ext uri="{BB962C8B-B14F-4D97-AF65-F5344CB8AC3E}">
        <p14:creationId xmlns:p14="http://schemas.microsoft.com/office/powerpoint/2010/main" val="39843881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6146" name="Title 1"/>
          <p:cNvSpPr>
            <a:spLocks noGrp="1"/>
          </p:cNvSpPr>
          <p:nvPr>
            <p:ph type="title"/>
          </p:nvPr>
        </p:nvSpPr>
        <p:spPr/>
        <p:txBody>
          <a:bodyPr/>
          <a:lstStyle/>
          <a:p>
            <a:pPr eaLnBrk="1" hangingPunct="1">
              <a:defRPr/>
            </a:pPr>
            <a:r>
              <a:rPr lang="en-US" b="1" dirty="0" smtClean="0"/>
              <a:t>F# is…</a:t>
            </a:r>
            <a:endParaRPr b="1" dirty="0" smtClean="0"/>
          </a:p>
        </p:txBody>
      </p:sp>
      <p:sp>
        <p:nvSpPr>
          <p:cNvPr id="6147" name="Text Placeholder 2"/>
          <p:cNvSpPr>
            <a:spLocks noGrp="1"/>
          </p:cNvSpPr>
          <p:nvPr>
            <p:ph type="body" sz="quarter" idx="10"/>
          </p:nvPr>
        </p:nvSpPr>
        <p:spPr>
          <a:xfrm>
            <a:off x="389435" y="3104321"/>
            <a:ext cx="8363937" cy="2000548"/>
          </a:xfrm>
        </p:spPr>
        <p:txBody>
          <a:bodyPr anchor="ctr">
            <a:noAutofit/>
          </a:bodyPr>
          <a:lstStyle/>
          <a:p>
            <a:pPr lvl="0" algn="ctr">
              <a:lnSpc>
                <a:spcPct val="150000"/>
              </a:lnSpc>
              <a:buNone/>
              <a:defRPr/>
            </a:pPr>
            <a:r>
              <a:rPr lang="en-GB" sz="3600" dirty="0" smtClean="0"/>
              <a:t>...a </a:t>
            </a:r>
            <a:r>
              <a:rPr lang="en-GB" sz="3600" b="1" dirty="0" smtClean="0">
                <a:solidFill>
                  <a:srgbClr val="FFFF00"/>
                </a:solidFill>
              </a:rPr>
              <a:t>productive</a:t>
            </a:r>
            <a:r>
              <a:rPr lang="en-GB" sz="3600" dirty="0" smtClean="0"/>
              <a:t>, </a:t>
            </a:r>
            <a:r>
              <a:rPr lang="en-GB" sz="3600" b="1" dirty="0" smtClean="0">
                <a:solidFill>
                  <a:srgbClr val="FFFF00"/>
                </a:solidFill>
              </a:rPr>
              <a:t>supported</a:t>
            </a:r>
            <a:r>
              <a:rPr lang="en-GB" sz="3600" dirty="0" smtClean="0"/>
              <a:t>, </a:t>
            </a:r>
            <a:r>
              <a:rPr lang="en-GB" sz="3600" b="1" dirty="0" smtClean="0">
                <a:solidFill>
                  <a:srgbClr val="FFFF00"/>
                </a:solidFill>
              </a:rPr>
              <a:t>interoperable</a:t>
            </a:r>
            <a:r>
              <a:rPr lang="en-GB" sz="3600" dirty="0" smtClean="0"/>
              <a:t>, </a:t>
            </a:r>
            <a:r>
              <a:rPr lang="en-GB" sz="3600" b="1" dirty="0" smtClean="0">
                <a:solidFill>
                  <a:srgbClr val="FFFF00"/>
                </a:solidFill>
              </a:rPr>
              <a:t>functional language </a:t>
            </a:r>
            <a:r>
              <a:rPr lang="en-GB" sz="3600" dirty="0" smtClean="0"/>
              <a:t>that allows you to write </a:t>
            </a:r>
            <a:r>
              <a:rPr lang="en-GB" sz="3600" b="1" dirty="0" smtClean="0">
                <a:solidFill>
                  <a:srgbClr val="FFFF00"/>
                </a:solidFill>
              </a:rPr>
              <a:t>simple code</a:t>
            </a:r>
            <a:r>
              <a:rPr lang="en-GB" sz="3600" b="1" dirty="0" smtClean="0"/>
              <a:t> </a:t>
            </a:r>
            <a:r>
              <a:rPr lang="en-GB" sz="3600" dirty="0" smtClean="0"/>
              <a:t>to solve </a:t>
            </a:r>
            <a:r>
              <a:rPr lang="en-GB" sz="3600" b="1" dirty="0" smtClean="0">
                <a:solidFill>
                  <a:srgbClr val="FFFF00"/>
                </a:solidFill>
              </a:rPr>
              <a:t>complex problems</a:t>
            </a:r>
            <a:r>
              <a:rPr lang="en-GB" sz="3600" dirty="0" smtClean="0"/>
              <a:t>. </a:t>
            </a:r>
          </a:p>
          <a:p>
            <a:pPr algn="ctr">
              <a:lnSpc>
                <a:spcPct val="150000"/>
              </a:lnSpc>
              <a:buFontTx/>
              <a:buNone/>
              <a:defRPr/>
            </a:pPr>
            <a:endParaRPr lang="en-US" sz="3600" dirty="0" smtClean="0"/>
          </a:p>
        </p:txBody>
      </p:sp>
      <p:sp>
        <p:nvSpPr>
          <p:cNvPr id="5" name="Text Placeholder 2"/>
          <p:cNvSpPr txBox="1">
            <a:spLocks/>
          </p:cNvSpPr>
          <p:nvPr/>
        </p:nvSpPr>
        <p:spPr>
          <a:xfrm>
            <a:off x="632775" y="1503558"/>
            <a:ext cx="8048625" cy="1428083"/>
          </a:xfrm>
          <a:prstGeom prst="rect">
            <a:avLst/>
          </a:prstGeom>
        </p:spPr>
        <p:txBody>
          <a:bodyPr vert="horz" wrap="square" lIns="0" tIns="0" rIns="0" bIns="0" rtlCol="0" anchor="ctr">
            <a:normAutofit/>
          </a:bodyPr>
          <a:lstStyle/>
          <a:p>
            <a:pPr marL="460375" lvl="0" indent="-460375" algn="ctr">
              <a:lnSpc>
                <a:spcPct val="90000"/>
              </a:lnSpc>
              <a:spcBef>
                <a:spcPct val="20000"/>
              </a:spcBef>
              <a:defRPr/>
            </a:pPr>
            <a:endParaRPr lang="en-GB" sz="3200" dirty="0" smtClean="0">
              <a:gradFill>
                <a:gsLst>
                  <a:gs pos="0">
                    <a:schemeClr val="tx1"/>
                  </a:gs>
                  <a:gs pos="86000">
                    <a:schemeClr val="tx1"/>
                  </a:gs>
                </a:gsLst>
                <a:lin ang="5400000" scaled="0"/>
              </a:gradFill>
            </a:endParaRPr>
          </a:p>
        </p:txBody>
      </p:sp>
    </p:spTree>
    <p:extLst>
      <p:ext uri="{BB962C8B-B14F-4D97-AF65-F5344CB8AC3E}">
        <p14:creationId xmlns:p14="http://schemas.microsoft.com/office/powerpoint/2010/main" val="5320632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endParaRPr lang="en-GB" dirty="0"/>
          </a:p>
        </p:txBody>
      </p:sp>
      <p:sp>
        <p:nvSpPr>
          <p:cNvPr id="5" name="Content Placeholder 4"/>
          <p:cNvSpPr>
            <a:spLocks noGrp="1"/>
          </p:cNvSpPr>
          <p:nvPr>
            <p:ph sz="half" idx="4294967295"/>
          </p:nvPr>
        </p:nvSpPr>
        <p:spPr>
          <a:xfrm>
            <a:off x="167429" y="1155878"/>
            <a:ext cx="3623522" cy="5435421"/>
          </a:xfrm>
          <a:prstGeom prst="rect">
            <a:avLst/>
          </a:prstGeom>
          <a:solidFill>
            <a:schemeClr val="tx1"/>
          </a:solidFill>
        </p:spPr>
        <p:txBody>
          <a:bodyPr>
            <a:noAutofit/>
          </a:bodyPr>
          <a:lstStyle/>
          <a:p>
            <a:pPr>
              <a:buNone/>
            </a:pPr>
            <a:r>
              <a:rPr lang="en-US" sz="1400" b="1" dirty="0" smtClean="0">
                <a:solidFill>
                  <a:schemeClr val="tx2">
                    <a:lumMod val="75000"/>
                  </a:schemeClr>
                </a:solidFill>
                <a:latin typeface="Consolas" pitchFamily="49" charset="0"/>
              </a:rPr>
              <a:t>let swap (x, y) = (y, x)</a:t>
            </a:r>
          </a:p>
          <a:p>
            <a:pPr>
              <a:buNone/>
            </a:pPr>
            <a:endParaRPr lang="en-US" sz="1400" b="1" dirty="0" smtClean="0">
              <a:solidFill>
                <a:schemeClr val="tx2">
                  <a:lumMod val="75000"/>
                </a:schemeClr>
              </a:solidFill>
              <a:latin typeface="Consolas" pitchFamily="49" charset="0"/>
            </a:endParaRPr>
          </a:p>
          <a:p>
            <a:pPr>
              <a:buNone/>
            </a:pPr>
            <a:endParaRPr lang="en-US" sz="1400" b="1" dirty="0" smtClean="0">
              <a:solidFill>
                <a:schemeClr val="tx2">
                  <a:lumMod val="75000"/>
                </a:schemeClr>
              </a:solidFill>
              <a:latin typeface="Consolas" pitchFamily="49" charset="0"/>
            </a:endParaRPr>
          </a:p>
          <a:p>
            <a:pPr>
              <a:buNone/>
            </a:pPr>
            <a:endParaRPr lang="en-US" sz="1400" b="1" dirty="0" smtClean="0">
              <a:solidFill>
                <a:schemeClr val="tx2">
                  <a:lumMod val="75000"/>
                </a:schemeClr>
              </a:solidFill>
              <a:latin typeface="Consolas" pitchFamily="49" charset="0"/>
            </a:endParaRPr>
          </a:p>
          <a:p>
            <a:pPr>
              <a:buNone/>
            </a:pPr>
            <a:endParaRPr lang="en-US" sz="1400" b="1" dirty="0" smtClean="0">
              <a:solidFill>
                <a:schemeClr val="tx2">
                  <a:lumMod val="75000"/>
                </a:schemeClr>
              </a:solidFill>
              <a:latin typeface="Consolas" pitchFamily="49" charset="0"/>
            </a:endParaRPr>
          </a:p>
          <a:p>
            <a:pPr>
              <a:buNone/>
            </a:pPr>
            <a:r>
              <a:rPr lang="en-US" sz="1400" b="1" dirty="0" smtClean="0">
                <a:solidFill>
                  <a:schemeClr val="tx2">
                    <a:lumMod val="75000"/>
                  </a:schemeClr>
                </a:solidFill>
                <a:latin typeface="Consolas" pitchFamily="49" charset="0"/>
              </a:rPr>
              <a:t>let rotations (x, y, z) = </a:t>
            </a:r>
          </a:p>
          <a:p>
            <a:pPr>
              <a:buNone/>
            </a:pPr>
            <a:r>
              <a:rPr lang="en-US" sz="1400" b="1" dirty="0" smtClean="0">
                <a:solidFill>
                  <a:schemeClr val="tx2">
                    <a:lumMod val="75000"/>
                  </a:schemeClr>
                </a:solidFill>
                <a:latin typeface="Consolas" pitchFamily="49" charset="0"/>
              </a:rPr>
              <a:t>    [ (x, y, z);</a:t>
            </a:r>
          </a:p>
          <a:p>
            <a:pPr>
              <a:buNone/>
            </a:pPr>
            <a:r>
              <a:rPr lang="en-US" sz="1400" b="1" dirty="0" smtClean="0">
                <a:solidFill>
                  <a:schemeClr val="tx2">
                    <a:lumMod val="75000"/>
                  </a:schemeClr>
                </a:solidFill>
                <a:latin typeface="Consolas" pitchFamily="49" charset="0"/>
              </a:rPr>
              <a:t>      (z, x, y);</a:t>
            </a:r>
          </a:p>
          <a:p>
            <a:pPr>
              <a:buNone/>
            </a:pPr>
            <a:r>
              <a:rPr lang="en-US" sz="1400" b="1" dirty="0" smtClean="0">
                <a:solidFill>
                  <a:schemeClr val="tx2">
                    <a:lumMod val="75000"/>
                  </a:schemeClr>
                </a:solidFill>
                <a:latin typeface="Consolas" pitchFamily="49" charset="0"/>
              </a:rPr>
              <a:t>      (y, z, x) ]</a:t>
            </a:r>
          </a:p>
          <a:p>
            <a:pPr>
              <a:buNone/>
            </a:pPr>
            <a:endParaRPr lang="en-US" sz="1400" b="1" dirty="0" smtClean="0">
              <a:solidFill>
                <a:schemeClr val="tx2">
                  <a:lumMod val="75000"/>
                </a:schemeClr>
              </a:solidFill>
              <a:latin typeface="Consolas" pitchFamily="49" charset="0"/>
            </a:endParaRPr>
          </a:p>
          <a:p>
            <a:pPr>
              <a:buNone/>
            </a:pPr>
            <a:endParaRPr lang="en-US" sz="1400" b="1" dirty="0" smtClean="0">
              <a:solidFill>
                <a:schemeClr val="tx2">
                  <a:lumMod val="75000"/>
                </a:schemeClr>
              </a:solidFill>
              <a:latin typeface="Consolas" pitchFamily="49" charset="0"/>
            </a:endParaRPr>
          </a:p>
          <a:p>
            <a:pPr>
              <a:buNone/>
            </a:pPr>
            <a:endParaRPr lang="en-US" sz="1400" b="1" dirty="0" smtClean="0">
              <a:solidFill>
                <a:schemeClr val="tx2">
                  <a:lumMod val="75000"/>
                </a:schemeClr>
              </a:solidFill>
              <a:latin typeface="Consolas" pitchFamily="49" charset="0"/>
            </a:endParaRPr>
          </a:p>
          <a:p>
            <a:pPr>
              <a:buNone/>
            </a:pPr>
            <a:endParaRPr lang="en-US" sz="1400" b="1" dirty="0" smtClean="0">
              <a:solidFill>
                <a:schemeClr val="tx2">
                  <a:lumMod val="75000"/>
                </a:schemeClr>
              </a:solidFill>
              <a:latin typeface="Consolas" pitchFamily="49" charset="0"/>
            </a:endParaRPr>
          </a:p>
          <a:p>
            <a:pPr>
              <a:buNone/>
            </a:pPr>
            <a:endParaRPr lang="en-US" sz="1400" b="1" dirty="0" smtClean="0">
              <a:solidFill>
                <a:schemeClr val="tx2">
                  <a:lumMod val="75000"/>
                </a:schemeClr>
              </a:solidFill>
              <a:latin typeface="Consolas" pitchFamily="49" charset="0"/>
            </a:endParaRPr>
          </a:p>
          <a:p>
            <a:pPr>
              <a:buNone/>
            </a:pPr>
            <a:endParaRPr lang="en-US" sz="1400" b="1" dirty="0" smtClean="0">
              <a:solidFill>
                <a:schemeClr val="tx2">
                  <a:lumMod val="75000"/>
                </a:schemeClr>
              </a:solidFill>
              <a:latin typeface="Consolas" pitchFamily="49" charset="0"/>
            </a:endParaRPr>
          </a:p>
          <a:p>
            <a:pPr>
              <a:buNone/>
            </a:pPr>
            <a:r>
              <a:rPr lang="en-US" sz="1400" b="1" dirty="0" smtClean="0">
                <a:solidFill>
                  <a:schemeClr val="tx2">
                    <a:lumMod val="75000"/>
                  </a:schemeClr>
                </a:solidFill>
                <a:latin typeface="Consolas" pitchFamily="49" charset="0"/>
              </a:rPr>
              <a:t>let reduce f (x, y, z) = </a:t>
            </a:r>
          </a:p>
          <a:p>
            <a:pPr>
              <a:buNone/>
            </a:pPr>
            <a:r>
              <a:rPr lang="en-US" sz="1400" b="1" dirty="0" smtClean="0">
                <a:solidFill>
                  <a:schemeClr val="tx2">
                    <a:lumMod val="75000"/>
                  </a:schemeClr>
                </a:solidFill>
                <a:latin typeface="Consolas" pitchFamily="49" charset="0"/>
              </a:rPr>
              <a:t>    f x + f y + f z</a:t>
            </a:r>
          </a:p>
          <a:p>
            <a:pPr>
              <a:buNone/>
            </a:pPr>
            <a:endParaRPr lang="en-US" sz="1400" dirty="0" smtClean="0">
              <a:solidFill>
                <a:schemeClr val="tx2">
                  <a:lumMod val="75000"/>
                </a:schemeClr>
              </a:solidFill>
              <a:latin typeface="Consolas" pitchFamily="49" charset="0"/>
            </a:endParaRPr>
          </a:p>
        </p:txBody>
      </p:sp>
      <p:sp>
        <p:nvSpPr>
          <p:cNvPr id="6" name="Text Placeholder 5"/>
          <p:cNvSpPr>
            <a:spLocks noGrp="1"/>
          </p:cNvSpPr>
          <p:nvPr>
            <p:ph type="body" sz="quarter" idx="4294967295"/>
          </p:nvPr>
        </p:nvSpPr>
        <p:spPr>
          <a:xfrm>
            <a:off x="5102226" y="357188"/>
            <a:ext cx="4041775" cy="443198"/>
          </a:xfrm>
          <a:prstGeom prst="rect">
            <a:avLst/>
          </a:prstGeom>
        </p:spPr>
        <p:txBody>
          <a:bodyPr/>
          <a:lstStyle/>
          <a:p>
            <a:pPr algn="ctr">
              <a:buNone/>
            </a:pPr>
            <a:r>
              <a:rPr lang="en-GB" dirty="0" smtClean="0">
                <a:solidFill>
                  <a:schemeClr val="accent2">
                    <a:lumMod val="20000"/>
                    <a:lumOff val="80000"/>
                  </a:schemeClr>
                </a:solidFill>
              </a:rPr>
              <a:t>C#</a:t>
            </a:r>
            <a:endParaRPr lang="en-GB" dirty="0">
              <a:solidFill>
                <a:schemeClr val="accent2">
                  <a:lumMod val="20000"/>
                  <a:lumOff val="80000"/>
                </a:schemeClr>
              </a:solidFill>
            </a:endParaRPr>
          </a:p>
        </p:txBody>
      </p:sp>
      <p:sp>
        <p:nvSpPr>
          <p:cNvPr id="7" name="Content Placeholder 6"/>
          <p:cNvSpPr>
            <a:spLocks noGrp="1"/>
          </p:cNvSpPr>
          <p:nvPr>
            <p:ph sz="quarter" idx="4294967295"/>
          </p:nvPr>
        </p:nvSpPr>
        <p:spPr>
          <a:xfrm>
            <a:off x="3905773" y="1153287"/>
            <a:ext cx="6182865" cy="5431665"/>
          </a:xfrm>
          <a:prstGeom prst="rect">
            <a:avLst/>
          </a:prstGeom>
          <a:solidFill>
            <a:schemeClr val="tx1"/>
          </a:solidFill>
        </p:spPr>
        <p:txBody>
          <a:bodyPr>
            <a:noAutofit/>
          </a:bodyPr>
          <a:lstStyle/>
          <a:p>
            <a:pPr>
              <a:buNone/>
            </a:pPr>
            <a:r>
              <a:rPr lang="en-GB" sz="1400" b="1" dirty="0" err="1" smtClean="0">
                <a:solidFill>
                  <a:schemeClr val="accent3">
                    <a:lumMod val="75000"/>
                  </a:schemeClr>
                </a:solidFill>
                <a:latin typeface="Consolas" pitchFamily="49" charset="0"/>
              </a:rPr>
              <a:t>Tuple</a:t>
            </a:r>
            <a:r>
              <a:rPr lang="en-GB" sz="1400" b="1" dirty="0" smtClean="0">
                <a:solidFill>
                  <a:schemeClr val="accent3">
                    <a:lumMod val="75000"/>
                  </a:schemeClr>
                </a:solidFill>
                <a:latin typeface="Consolas" pitchFamily="49" charset="0"/>
              </a:rPr>
              <a:t>&lt;U,T&gt; Swap&lt;T,U&gt;(</a:t>
            </a:r>
            <a:r>
              <a:rPr lang="en-GB" sz="1400" b="1" dirty="0" err="1" smtClean="0">
                <a:solidFill>
                  <a:schemeClr val="accent3">
                    <a:lumMod val="75000"/>
                  </a:schemeClr>
                </a:solidFill>
                <a:latin typeface="Consolas" pitchFamily="49" charset="0"/>
              </a:rPr>
              <a:t>Tuple</a:t>
            </a:r>
            <a:r>
              <a:rPr lang="en-GB" sz="1400" b="1" dirty="0" smtClean="0">
                <a:solidFill>
                  <a:schemeClr val="accent3">
                    <a:lumMod val="75000"/>
                  </a:schemeClr>
                </a:solidFill>
                <a:latin typeface="Consolas" pitchFamily="49" charset="0"/>
              </a:rPr>
              <a:t>&lt;T,U&gt; t)</a:t>
            </a:r>
          </a:p>
          <a:p>
            <a:pPr>
              <a:buNone/>
            </a:pPr>
            <a:r>
              <a:rPr lang="en-GB" sz="1400" b="1" dirty="0" smtClean="0">
                <a:solidFill>
                  <a:schemeClr val="accent3">
                    <a:lumMod val="75000"/>
                  </a:schemeClr>
                </a:solidFill>
                <a:latin typeface="Consolas" pitchFamily="49" charset="0"/>
              </a:rPr>
              <a:t>{</a:t>
            </a:r>
          </a:p>
          <a:p>
            <a:pPr>
              <a:buNone/>
            </a:pPr>
            <a:r>
              <a:rPr lang="en-GB" sz="1400" b="1" dirty="0" smtClean="0">
                <a:solidFill>
                  <a:schemeClr val="accent3">
                    <a:lumMod val="75000"/>
                  </a:schemeClr>
                </a:solidFill>
                <a:latin typeface="Consolas" pitchFamily="49" charset="0"/>
              </a:rPr>
              <a:t>    return new </a:t>
            </a:r>
            <a:r>
              <a:rPr lang="en-GB" sz="1400" b="1" dirty="0" err="1" smtClean="0">
                <a:solidFill>
                  <a:schemeClr val="accent3">
                    <a:lumMod val="75000"/>
                  </a:schemeClr>
                </a:solidFill>
                <a:latin typeface="Consolas" pitchFamily="49" charset="0"/>
              </a:rPr>
              <a:t>Tuple</a:t>
            </a:r>
            <a:r>
              <a:rPr lang="en-GB" sz="1400" b="1" dirty="0" smtClean="0">
                <a:solidFill>
                  <a:schemeClr val="accent3">
                    <a:lumMod val="75000"/>
                  </a:schemeClr>
                </a:solidFill>
                <a:latin typeface="Consolas" pitchFamily="49" charset="0"/>
              </a:rPr>
              <a:t>&lt;U,T&gt;(t.Item2, t.Item1)</a:t>
            </a:r>
          </a:p>
          <a:p>
            <a:pPr>
              <a:buNone/>
            </a:pPr>
            <a:r>
              <a:rPr lang="en-GB" sz="1400" b="1" dirty="0" smtClean="0">
                <a:solidFill>
                  <a:schemeClr val="accent3">
                    <a:lumMod val="75000"/>
                  </a:schemeClr>
                </a:solidFill>
                <a:latin typeface="Consolas" pitchFamily="49" charset="0"/>
              </a:rPr>
              <a:t>}</a:t>
            </a:r>
          </a:p>
          <a:p>
            <a:pPr>
              <a:buNone/>
            </a:pPr>
            <a:endParaRPr lang="en-GB" sz="1400" b="1" dirty="0" smtClean="0">
              <a:solidFill>
                <a:schemeClr val="accent3">
                  <a:lumMod val="75000"/>
                </a:schemeClr>
              </a:solidFill>
              <a:latin typeface="Consolas" pitchFamily="49" charset="0"/>
            </a:endParaRPr>
          </a:p>
          <a:p>
            <a:pPr>
              <a:buNone/>
            </a:pPr>
            <a:r>
              <a:rPr lang="en-GB" sz="1400" b="1" dirty="0" err="1" smtClean="0">
                <a:solidFill>
                  <a:schemeClr val="accent3">
                    <a:lumMod val="75000"/>
                  </a:schemeClr>
                </a:solidFill>
                <a:latin typeface="Consolas" pitchFamily="49" charset="0"/>
              </a:rPr>
              <a:t>ReadOnlyCollection</a:t>
            </a:r>
            <a:r>
              <a:rPr lang="en-GB" sz="1400" b="1" dirty="0" smtClean="0">
                <a:solidFill>
                  <a:schemeClr val="accent3">
                    <a:lumMod val="75000"/>
                  </a:schemeClr>
                </a:solidFill>
                <a:latin typeface="Consolas" pitchFamily="49" charset="0"/>
              </a:rPr>
              <a:t>&lt;</a:t>
            </a:r>
            <a:r>
              <a:rPr lang="en-GB" sz="1400" b="1" dirty="0" err="1" smtClean="0">
                <a:solidFill>
                  <a:schemeClr val="accent3">
                    <a:lumMod val="75000"/>
                  </a:schemeClr>
                </a:solidFill>
                <a:latin typeface="Consolas" pitchFamily="49" charset="0"/>
              </a:rPr>
              <a:t>Tuple</a:t>
            </a:r>
            <a:r>
              <a:rPr lang="en-GB" sz="1400" b="1" dirty="0" smtClean="0">
                <a:solidFill>
                  <a:schemeClr val="accent3">
                    <a:lumMod val="75000"/>
                  </a:schemeClr>
                </a:solidFill>
                <a:latin typeface="Consolas" pitchFamily="49" charset="0"/>
              </a:rPr>
              <a:t>&lt;T,T,T&gt;&gt; Rotations&lt;T&gt;(</a:t>
            </a:r>
            <a:r>
              <a:rPr lang="en-GB" sz="1400" b="1" dirty="0" err="1" smtClean="0">
                <a:solidFill>
                  <a:schemeClr val="accent3">
                    <a:lumMod val="75000"/>
                  </a:schemeClr>
                </a:solidFill>
                <a:latin typeface="Consolas" pitchFamily="49" charset="0"/>
              </a:rPr>
              <a:t>Tuple</a:t>
            </a:r>
            <a:r>
              <a:rPr lang="en-GB" sz="1400" b="1" dirty="0" smtClean="0">
                <a:solidFill>
                  <a:schemeClr val="accent3">
                    <a:lumMod val="75000"/>
                  </a:schemeClr>
                </a:solidFill>
                <a:latin typeface="Consolas" pitchFamily="49" charset="0"/>
              </a:rPr>
              <a:t>&lt;T,T,T&gt; t) </a:t>
            </a:r>
          </a:p>
          <a:p>
            <a:pPr>
              <a:buNone/>
            </a:pPr>
            <a:r>
              <a:rPr lang="en-GB" sz="1400" b="1" dirty="0" smtClean="0">
                <a:solidFill>
                  <a:schemeClr val="accent3">
                    <a:lumMod val="75000"/>
                  </a:schemeClr>
                </a:solidFill>
                <a:latin typeface="Consolas" pitchFamily="49" charset="0"/>
              </a:rPr>
              <a:t>{ </a:t>
            </a:r>
          </a:p>
          <a:p>
            <a:pPr>
              <a:buNone/>
            </a:pPr>
            <a:r>
              <a:rPr lang="en-GB" sz="1400" b="1" dirty="0" smtClean="0">
                <a:solidFill>
                  <a:schemeClr val="accent3">
                    <a:lumMod val="75000"/>
                  </a:schemeClr>
                </a:solidFill>
                <a:latin typeface="Consolas" pitchFamily="49" charset="0"/>
              </a:rPr>
              <a:t>  new </a:t>
            </a:r>
            <a:r>
              <a:rPr lang="en-GB" sz="1400" b="1" dirty="0" err="1" smtClean="0">
                <a:solidFill>
                  <a:schemeClr val="accent3">
                    <a:lumMod val="75000"/>
                  </a:schemeClr>
                </a:solidFill>
                <a:latin typeface="Consolas" pitchFamily="49" charset="0"/>
              </a:rPr>
              <a:t>ReadOnlyCollection</a:t>
            </a:r>
            <a:r>
              <a:rPr lang="en-GB" sz="1400" b="1" dirty="0" smtClean="0">
                <a:solidFill>
                  <a:schemeClr val="accent3">
                    <a:lumMod val="75000"/>
                  </a:schemeClr>
                </a:solidFill>
                <a:latin typeface="Consolas" pitchFamily="49" charset="0"/>
              </a:rPr>
              <a:t>&lt;</a:t>
            </a:r>
            <a:r>
              <a:rPr lang="en-GB" sz="1400" b="1" dirty="0" err="1" smtClean="0">
                <a:solidFill>
                  <a:schemeClr val="accent3">
                    <a:lumMod val="75000"/>
                  </a:schemeClr>
                </a:solidFill>
                <a:latin typeface="Consolas" pitchFamily="49" charset="0"/>
              </a:rPr>
              <a:t>int</a:t>
            </a:r>
            <a:r>
              <a:rPr lang="en-GB" sz="1400" b="1" dirty="0" smtClean="0">
                <a:solidFill>
                  <a:schemeClr val="accent3">
                    <a:lumMod val="75000"/>
                  </a:schemeClr>
                </a:solidFill>
                <a:latin typeface="Consolas" pitchFamily="49" charset="0"/>
              </a:rPr>
              <a:t>&gt;</a:t>
            </a:r>
          </a:p>
          <a:p>
            <a:pPr>
              <a:buNone/>
            </a:pPr>
            <a:r>
              <a:rPr lang="en-GB" sz="1400" b="1" dirty="0" smtClean="0">
                <a:solidFill>
                  <a:schemeClr val="accent3">
                    <a:lumMod val="75000"/>
                  </a:schemeClr>
                </a:solidFill>
                <a:latin typeface="Consolas" pitchFamily="49" charset="0"/>
              </a:rPr>
              <a:t>   (new Tuple&lt;T,T,T&gt;[]</a:t>
            </a:r>
          </a:p>
          <a:p>
            <a:pPr>
              <a:buNone/>
            </a:pPr>
            <a:r>
              <a:rPr lang="en-GB" sz="1400" b="1" dirty="0" smtClean="0">
                <a:solidFill>
                  <a:schemeClr val="accent3">
                    <a:lumMod val="75000"/>
                  </a:schemeClr>
                </a:solidFill>
                <a:latin typeface="Consolas" pitchFamily="49" charset="0"/>
              </a:rPr>
              <a:t>    {new Tuple&lt;T,T,T&gt;(t.Item1,t.Item2,t.Item3);     </a:t>
            </a:r>
          </a:p>
          <a:p>
            <a:pPr>
              <a:buNone/>
            </a:pPr>
            <a:r>
              <a:rPr lang="en-GB" sz="1400" b="1" dirty="0" smtClean="0">
                <a:solidFill>
                  <a:schemeClr val="accent3">
                    <a:lumMod val="75000"/>
                  </a:schemeClr>
                </a:solidFill>
                <a:latin typeface="Consolas" pitchFamily="49" charset="0"/>
              </a:rPr>
              <a:t>     new Tuple&lt;T,T,T&gt;(t.Item3,t.Item1,t.Item2); </a:t>
            </a:r>
          </a:p>
          <a:p>
            <a:pPr>
              <a:buNone/>
            </a:pPr>
            <a:r>
              <a:rPr lang="en-GB" sz="1400" b="1" dirty="0" smtClean="0">
                <a:solidFill>
                  <a:schemeClr val="accent3">
                    <a:lumMod val="75000"/>
                  </a:schemeClr>
                </a:solidFill>
                <a:latin typeface="Consolas" pitchFamily="49" charset="0"/>
              </a:rPr>
              <a:t>     new Tuple&lt;T,T,T&gt;(t.Item2,t.Item3,t.Item1); });</a:t>
            </a:r>
          </a:p>
          <a:p>
            <a:pPr>
              <a:buNone/>
            </a:pPr>
            <a:r>
              <a:rPr lang="en-GB" sz="1400" b="1" dirty="0" smtClean="0">
                <a:solidFill>
                  <a:schemeClr val="accent3">
                    <a:lumMod val="75000"/>
                  </a:schemeClr>
                </a:solidFill>
                <a:latin typeface="Consolas" pitchFamily="49" charset="0"/>
              </a:rPr>
              <a:t>}</a:t>
            </a:r>
          </a:p>
          <a:p>
            <a:pPr>
              <a:buNone/>
            </a:pPr>
            <a:endParaRPr lang="en-GB" sz="1400" b="1" dirty="0" smtClean="0">
              <a:solidFill>
                <a:schemeClr val="accent3">
                  <a:lumMod val="75000"/>
                </a:schemeClr>
              </a:solidFill>
              <a:latin typeface="Consolas" pitchFamily="49" charset="0"/>
            </a:endParaRPr>
          </a:p>
          <a:p>
            <a:pPr>
              <a:buNone/>
            </a:pPr>
            <a:r>
              <a:rPr lang="en-GB" sz="1400" b="1" dirty="0" err="1" smtClean="0">
                <a:solidFill>
                  <a:schemeClr val="accent3">
                    <a:lumMod val="75000"/>
                  </a:schemeClr>
                </a:solidFill>
                <a:latin typeface="Consolas" pitchFamily="49" charset="0"/>
              </a:rPr>
              <a:t>int</a:t>
            </a:r>
            <a:r>
              <a:rPr lang="en-GB" sz="1400" b="1" dirty="0" smtClean="0">
                <a:solidFill>
                  <a:schemeClr val="accent3">
                    <a:lumMod val="75000"/>
                  </a:schemeClr>
                </a:solidFill>
                <a:latin typeface="Consolas" pitchFamily="49" charset="0"/>
              </a:rPr>
              <a:t> Reduce&lt;T&gt;(</a:t>
            </a:r>
            <a:r>
              <a:rPr lang="en-GB" sz="1400" b="1" dirty="0" err="1" smtClean="0">
                <a:solidFill>
                  <a:schemeClr val="accent3">
                    <a:lumMod val="75000"/>
                  </a:schemeClr>
                </a:solidFill>
                <a:latin typeface="Consolas" pitchFamily="49" charset="0"/>
              </a:rPr>
              <a:t>Func</a:t>
            </a:r>
            <a:r>
              <a:rPr lang="en-GB" sz="1400" b="1" dirty="0" smtClean="0">
                <a:solidFill>
                  <a:schemeClr val="accent3">
                    <a:lumMod val="75000"/>
                  </a:schemeClr>
                </a:solidFill>
                <a:latin typeface="Consolas" pitchFamily="49" charset="0"/>
              </a:rPr>
              <a:t>&lt;</a:t>
            </a:r>
            <a:r>
              <a:rPr lang="en-GB" sz="1400" b="1" dirty="0" err="1" smtClean="0">
                <a:solidFill>
                  <a:schemeClr val="accent3">
                    <a:lumMod val="75000"/>
                  </a:schemeClr>
                </a:solidFill>
                <a:latin typeface="Consolas" pitchFamily="49" charset="0"/>
              </a:rPr>
              <a:t>T,int</a:t>
            </a:r>
            <a:r>
              <a:rPr lang="en-GB" sz="1400" b="1" dirty="0" smtClean="0">
                <a:solidFill>
                  <a:schemeClr val="accent3">
                    <a:lumMod val="75000"/>
                  </a:schemeClr>
                </a:solidFill>
                <a:latin typeface="Consolas" pitchFamily="49" charset="0"/>
              </a:rPr>
              <a:t>&gt; </a:t>
            </a:r>
            <a:r>
              <a:rPr lang="en-GB" sz="1400" b="1" dirty="0" err="1" smtClean="0">
                <a:solidFill>
                  <a:schemeClr val="accent3">
                    <a:lumMod val="75000"/>
                  </a:schemeClr>
                </a:solidFill>
                <a:latin typeface="Consolas" pitchFamily="49" charset="0"/>
              </a:rPr>
              <a:t>f,Tuple</a:t>
            </a:r>
            <a:r>
              <a:rPr lang="en-GB" sz="1400" b="1" dirty="0" smtClean="0">
                <a:solidFill>
                  <a:schemeClr val="accent3">
                    <a:lumMod val="75000"/>
                  </a:schemeClr>
                </a:solidFill>
                <a:latin typeface="Consolas" pitchFamily="49" charset="0"/>
              </a:rPr>
              <a:t>&lt;T,T,T&gt; t) </a:t>
            </a:r>
          </a:p>
          <a:p>
            <a:pPr>
              <a:buNone/>
            </a:pPr>
            <a:r>
              <a:rPr lang="en-GB" sz="1400" b="1" dirty="0" smtClean="0">
                <a:solidFill>
                  <a:schemeClr val="accent3">
                    <a:lumMod val="75000"/>
                  </a:schemeClr>
                </a:solidFill>
                <a:latin typeface="Consolas" pitchFamily="49" charset="0"/>
              </a:rPr>
              <a:t>{ </a:t>
            </a:r>
          </a:p>
          <a:p>
            <a:pPr>
              <a:buNone/>
            </a:pPr>
            <a:r>
              <a:rPr lang="en-GB" sz="1400" b="1" dirty="0" smtClean="0">
                <a:solidFill>
                  <a:schemeClr val="accent3">
                    <a:lumMod val="75000"/>
                  </a:schemeClr>
                </a:solidFill>
                <a:latin typeface="Consolas" pitchFamily="49" charset="0"/>
              </a:rPr>
              <a:t>    return f(t.Item1)+f(t.Item2)+f(t.Item3); </a:t>
            </a:r>
          </a:p>
          <a:p>
            <a:pPr>
              <a:buNone/>
            </a:pPr>
            <a:r>
              <a:rPr lang="en-GB" sz="1400" b="1" dirty="0" smtClean="0">
                <a:solidFill>
                  <a:schemeClr val="accent3">
                    <a:lumMod val="75000"/>
                  </a:schemeClr>
                </a:solidFill>
                <a:latin typeface="Consolas" pitchFamily="49" charset="0"/>
              </a:rPr>
              <a:t>}</a:t>
            </a:r>
          </a:p>
          <a:p>
            <a:pPr>
              <a:buNone/>
            </a:pPr>
            <a:endParaRPr lang="en-GB" sz="1400" b="1" dirty="0" smtClean="0">
              <a:solidFill>
                <a:schemeClr val="accent3">
                  <a:lumMod val="75000"/>
                </a:schemeClr>
              </a:solidFill>
              <a:latin typeface="Consolas" pitchFamily="49" charset="0"/>
            </a:endParaRPr>
          </a:p>
          <a:p>
            <a:pPr>
              <a:buNone/>
            </a:pPr>
            <a:endParaRPr lang="en-GB" sz="1400" b="1" dirty="0" smtClean="0">
              <a:solidFill>
                <a:schemeClr val="accent3">
                  <a:lumMod val="75000"/>
                </a:schemeClr>
              </a:solidFill>
              <a:latin typeface="Consolas" pitchFamily="49" charset="0"/>
            </a:endParaRPr>
          </a:p>
        </p:txBody>
      </p:sp>
      <p:sp>
        <p:nvSpPr>
          <p:cNvPr id="9" name="Text Placeholder 5"/>
          <p:cNvSpPr txBox="1">
            <a:spLocks/>
          </p:cNvSpPr>
          <p:nvPr/>
        </p:nvSpPr>
        <p:spPr>
          <a:xfrm>
            <a:off x="-370798" y="350874"/>
            <a:ext cx="4041775" cy="639762"/>
          </a:xfrm>
          <a:prstGeom prst="rect">
            <a:avLst/>
          </a:prstGeom>
        </p:spPr>
        <p:txBody>
          <a:bodyPr vert="horz" wrap="square" lIns="0" tIns="0" rIns="0" bIns="0" rtlCol="0">
            <a:noAutofit/>
          </a:bodyPr>
          <a:lstStyle/>
          <a:p>
            <a:pPr marL="396875" marR="0" lvl="0" indent="-396875" algn="ctr" defTabSz="914363" rtl="0" eaLnBrk="1" fontAlgn="auto" latinLnBrk="0" hangingPunct="1">
              <a:lnSpc>
                <a:spcPct val="90000"/>
              </a:lnSpc>
              <a:spcBef>
                <a:spcPct val="20000"/>
              </a:spcBef>
              <a:spcAft>
                <a:spcPts val="0"/>
              </a:spcAft>
              <a:buClrTx/>
              <a:buSzTx/>
              <a:tabLst/>
              <a:defRPr/>
            </a:pPr>
            <a:r>
              <a:rPr kumimoji="0" lang="en-GB" sz="3200" b="0" i="0" u="none" strike="noStrike" kern="1200" cap="none" spc="0" normalizeH="0" baseline="0" noProof="0" dirty="0" smtClean="0">
                <a:ln>
                  <a:noFill/>
                </a:ln>
                <a:solidFill>
                  <a:schemeClr val="bg2">
                    <a:lumMod val="20000"/>
                    <a:lumOff val="80000"/>
                  </a:schemeClr>
                </a:solidFill>
                <a:effectLst/>
                <a:uLnTx/>
                <a:uFillTx/>
                <a:latin typeface="+mn-lt"/>
                <a:ea typeface="+mn-ea"/>
                <a:cs typeface="+mn-cs"/>
              </a:rPr>
              <a:t>F#</a:t>
            </a:r>
            <a:endParaRPr kumimoji="0" lang="en-GB" sz="3200" b="0" i="0" u="none" strike="noStrike" kern="1200" cap="none" spc="0" normalizeH="0" baseline="0" noProof="0" dirty="0">
              <a:ln>
                <a:noFill/>
              </a:ln>
              <a:solidFill>
                <a:schemeClr val="bg2">
                  <a:lumMod val="20000"/>
                  <a:lumOff val="80000"/>
                </a:schemeClr>
              </a:solidFill>
              <a:effectLst/>
              <a:uLnTx/>
              <a:uFillTx/>
              <a:latin typeface="+mn-lt"/>
              <a:ea typeface="+mn-ea"/>
              <a:cs typeface="+mn-cs"/>
            </a:endParaRPr>
          </a:p>
        </p:txBody>
      </p:sp>
    </p:spTree>
    <p:extLst>
      <p:ext uri="{BB962C8B-B14F-4D97-AF65-F5344CB8AC3E}">
        <p14:creationId xmlns:p14="http://schemas.microsoft.com/office/powerpoint/2010/main" val="341443109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
                                            <p:txEl>
                                              <p:pRg st="11" end="1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7">
                                            <p:txEl>
                                              <p:pRg st="12" end="1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xEl>
                                              <p:pRg st="14" end="14"/>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7">
                                            <p:txEl>
                                              <p:pRg st="15" end="15"/>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7">
                                            <p:txEl>
                                              <p:pRg st="16" end="16"/>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7">
                                            <p:txEl>
                                              <p:pRg st="17" end="1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(power company)</a:t>
            </a:r>
            <a:endParaRPr lang="en-US" dirty="0"/>
          </a:p>
        </p:txBody>
      </p:sp>
      <p:sp>
        <p:nvSpPr>
          <p:cNvPr id="4" name="Content Placeholder 3"/>
          <p:cNvSpPr>
            <a:spLocks noGrp="1"/>
          </p:cNvSpPr>
          <p:nvPr>
            <p:ph idx="1"/>
          </p:nvPr>
        </p:nvSpPr>
        <p:spPr/>
        <p:txBody>
          <a:bodyPr/>
          <a:lstStyle/>
          <a:p>
            <a:pPr marL="177800" indent="-177800">
              <a:buNone/>
            </a:pPr>
            <a:r>
              <a:rPr lang="en-GB" sz="2800" dirty="0" smtClean="0"/>
              <a:t>I have written </a:t>
            </a:r>
            <a:r>
              <a:rPr lang="en-GB" sz="2800" b="1" dirty="0" smtClean="0">
                <a:solidFill>
                  <a:srgbClr val="FFFF00"/>
                </a:solidFill>
              </a:rPr>
              <a:t>an application to balance the national power generation schedule</a:t>
            </a:r>
            <a:r>
              <a:rPr lang="en-GB" sz="2800" b="1" dirty="0" smtClean="0">
                <a:solidFill>
                  <a:schemeClr val="bg2">
                    <a:lumMod val="50000"/>
                  </a:schemeClr>
                </a:solidFill>
              </a:rPr>
              <a:t> </a:t>
            </a:r>
            <a:r>
              <a:rPr lang="en-GB" sz="2800" dirty="0" smtClean="0"/>
              <a:t>for a portfolio of power stations to a trading position for an energy company. ...</a:t>
            </a:r>
            <a:r>
              <a:rPr lang="en-GB" sz="2800" b="1" dirty="0" smtClean="0">
                <a:solidFill>
                  <a:srgbClr val="FFFF00"/>
                </a:solidFill>
              </a:rPr>
              <a:t>the calculation engine was written in F#</a:t>
            </a:r>
            <a:r>
              <a:rPr lang="en-GB" sz="2800" dirty="0" smtClean="0"/>
              <a:t>. </a:t>
            </a:r>
          </a:p>
          <a:p>
            <a:pPr marL="177800" indent="-177800">
              <a:buNone/>
            </a:pPr>
            <a:endParaRPr lang="en-GB" sz="2800" dirty="0" smtClean="0"/>
          </a:p>
          <a:p>
            <a:pPr marL="177800" indent="-177800">
              <a:buNone/>
            </a:pPr>
            <a:r>
              <a:rPr lang="en-GB" sz="2800" dirty="0" smtClean="0"/>
              <a:t>The use of F# to </a:t>
            </a:r>
            <a:r>
              <a:rPr lang="en-GB" sz="2800" b="1" dirty="0" smtClean="0">
                <a:solidFill>
                  <a:srgbClr val="FFFF00"/>
                </a:solidFill>
              </a:rPr>
              <a:t>address the complexity at the heart of this application </a:t>
            </a:r>
            <a:r>
              <a:rPr lang="en-GB" sz="2800" dirty="0" smtClean="0"/>
              <a:t>clearly demonstrates a sweet spot for the language within enterprise software, namely </a:t>
            </a:r>
            <a:r>
              <a:rPr lang="en-GB" sz="2800" b="1" dirty="0" smtClean="0">
                <a:solidFill>
                  <a:srgbClr val="FFFF00"/>
                </a:solidFill>
              </a:rPr>
              <a:t>algorithmically complex analysis of large data sets</a:t>
            </a:r>
            <a:r>
              <a:rPr lang="en-GB" sz="2800" dirty="0" smtClean="0"/>
              <a:t>. </a:t>
            </a:r>
          </a:p>
          <a:p>
            <a:pPr marL="177800" indent="-177800">
              <a:buNone/>
            </a:pPr>
            <a:endParaRPr lang="en-GB" sz="2800" dirty="0" smtClean="0"/>
          </a:p>
          <a:p>
            <a:pPr marL="177800" indent="-177800" algn="r">
              <a:buNone/>
            </a:pPr>
            <a:r>
              <a:rPr lang="en-GB" sz="2800" dirty="0" smtClean="0"/>
              <a:t>Simon Cousins (power company)</a:t>
            </a:r>
            <a:endParaRPr lang="en-GB" sz="2800" dirty="0"/>
          </a:p>
        </p:txBody>
      </p:sp>
    </p:spTree>
    <p:extLst>
      <p:ext uri="{BB962C8B-B14F-4D97-AF65-F5344CB8AC3E}">
        <p14:creationId xmlns:p14="http://schemas.microsoft.com/office/powerpoint/2010/main" val="3386377351"/>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6146" name="Title 1"/>
          <p:cNvSpPr>
            <a:spLocks noGrp="1"/>
          </p:cNvSpPr>
          <p:nvPr>
            <p:ph type="title"/>
          </p:nvPr>
        </p:nvSpPr>
        <p:spPr>
          <a:xfrm>
            <a:off x="299398" y="188640"/>
            <a:ext cx="8382000" cy="1107996"/>
          </a:xfrm>
        </p:spPr>
        <p:txBody>
          <a:bodyPr>
            <a:normAutofit/>
          </a:bodyPr>
          <a:lstStyle/>
          <a:p>
            <a:pPr eaLnBrk="1" hangingPunct="1">
              <a:defRPr/>
            </a:pPr>
            <a:r>
              <a:rPr lang="en-US" sz="5400" dirty="0" smtClean="0">
                <a:solidFill>
                  <a:schemeClr val="bg1"/>
                </a:solidFill>
              </a:rPr>
              <a:t>F# and Open Source</a:t>
            </a:r>
            <a:endParaRPr sz="5400" b="1" dirty="0" smtClean="0">
              <a:solidFill>
                <a:schemeClr val="bg1"/>
              </a:solidFill>
            </a:endParaRPr>
          </a:p>
        </p:txBody>
      </p:sp>
      <p:sp>
        <p:nvSpPr>
          <p:cNvPr id="6147" name="Text Placeholder 2"/>
          <p:cNvSpPr>
            <a:spLocks noGrp="1"/>
          </p:cNvSpPr>
          <p:nvPr>
            <p:ph type="body" idx="1"/>
          </p:nvPr>
        </p:nvSpPr>
        <p:spPr>
          <a:xfrm>
            <a:off x="621887" y="2217598"/>
            <a:ext cx="8048625" cy="1428083"/>
          </a:xfrm>
        </p:spPr>
        <p:txBody>
          <a:bodyPr anchor="ctr">
            <a:noAutofit/>
          </a:bodyPr>
          <a:lstStyle/>
          <a:p>
            <a:pPr lvl="0" algn="ctr">
              <a:lnSpc>
                <a:spcPct val="150000"/>
              </a:lnSpc>
              <a:buNone/>
              <a:defRPr/>
            </a:pPr>
            <a:endParaRPr lang="en-GB" sz="3600" dirty="0" smtClean="0">
              <a:solidFill>
                <a:schemeClr val="bg1"/>
              </a:solidFill>
            </a:endParaRPr>
          </a:p>
          <a:p>
            <a:pPr lvl="0" algn="ctr">
              <a:lnSpc>
                <a:spcPct val="150000"/>
              </a:lnSpc>
              <a:buNone/>
              <a:defRPr/>
            </a:pPr>
            <a:endParaRPr lang="en-GB" sz="3600" dirty="0">
              <a:solidFill>
                <a:schemeClr val="bg1"/>
              </a:solidFill>
            </a:endParaRPr>
          </a:p>
          <a:p>
            <a:pPr lvl="0" algn="ctr">
              <a:lnSpc>
                <a:spcPct val="150000"/>
              </a:lnSpc>
              <a:buNone/>
              <a:defRPr/>
            </a:pPr>
            <a:r>
              <a:rPr lang="en-GB" sz="3600" dirty="0" smtClean="0">
                <a:solidFill>
                  <a:schemeClr val="bg1"/>
                </a:solidFill>
              </a:rPr>
              <a:t>F# 2.0 </a:t>
            </a:r>
            <a:r>
              <a:rPr lang="en-GB" sz="3600" dirty="0" err="1" smtClean="0">
                <a:solidFill>
                  <a:schemeClr val="bg1"/>
                </a:solidFill>
              </a:rPr>
              <a:t>compiler+library</a:t>
            </a:r>
            <a:r>
              <a:rPr lang="en-GB" sz="3600" dirty="0" smtClean="0">
                <a:solidFill>
                  <a:schemeClr val="bg1"/>
                </a:solidFill>
              </a:rPr>
              <a:t> open source drop</a:t>
            </a:r>
          </a:p>
          <a:p>
            <a:pPr lvl="0" algn="ctr">
              <a:lnSpc>
                <a:spcPct val="150000"/>
              </a:lnSpc>
              <a:buNone/>
              <a:defRPr/>
            </a:pPr>
            <a:r>
              <a:rPr lang="en-GB" sz="3600" dirty="0" smtClean="0">
                <a:solidFill>
                  <a:schemeClr val="bg1"/>
                </a:solidFill>
              </a:rPr>
              <a:t>Apache 2.0 license</a:t>
            </a:r>
            <a:endParaRPr lang="en-GB" sz="3600" dirty="0">
              <a:solidFill>
                <a:schemeClr val="bg1"/>
              </a:solidFill>
            </a:endParaRPr>
          </a:p>
          <a:p>
            <a:pPr lvl="0" algn="ctr">
              <a:lnSpc>
                <a:spcPct val="150000"/>
              </a:lnSpc>
              <a:buNone/>
              <a:defRPr/>
            </a:pPr>
            <a:r>
              <a:rPr lang="en-GB" sz="2400" dirty="0" smtClean="0">
                <a:solidFill>
                  <a:schemeClr val="bg1"/>
                </a:solidFill>
              </a:rPr>
              <a:t>Runs on Linux, Mac, Windows, Browser</a:t>
            </a:r>
            <a:r>
              <a:rPr lang="en-US" sz="2400" dirty="0" smtClean="0">
                <a:solidFill>
                  <a:schemeClr val="bg1"/>
                </a:solidFill>
              </a:rPr>
              <a:t>s</a:t>
            </a:r>
            <a:r>
              <a:rPr lang="en-US" sz="2400" dirty="0">
                <a:solidFill>
                  <a:schemeClr val="bg1"/>
                </a:solidFill>
              </a:rPr>
              <a:t> </a:t>
            </a:r>
            <a:r>
              <a:rPr lang="en-US" sz="2400" dirty="0" smtClean="0">
                <a:solidFill>
                  <a:schemeClr val="bg1"/>
                </a:solidFill>
              </a:rPr>
              <a:t>(IE/Opera/Firefox/Chrome/…)</a:t>
            </a:r>
          </a:p>
          <a:p>
            <a:pPr lvl="0" algn="ctr">
              <a:lnSpc>
                <a:spcPct val="150000"/>
              </a:lnSpc>
              <a:buNone/>
              <a:defRPr/>
            </a:pPr>
            <a:r>
              <a:rPr lang="en-US" sz="2400" dirty="0" smtClean="0">
                <a:solidFill>
                  <a:schemeClr val="bg1"/>
                </a:solidFill>
              </a:rPr>
              <a:t>http://fsharppowerpack.codeplex.com </a:t>
            </a:r>
          </a:p>
        </p:txBody>
      </p:sp>
      <p:sp>
        <p:nvSpPr>
          <p:cNvPr id="5" name="Text Placeholder 2"/>
          <p:cNvSpPr txBox="1">
            <a:spLocks/>
          </p:cNvSpPr>
          <p:nvPr/>
        </p:nvSpPr>
        <p:spPr>
          <a:xfrm>
            <a:off x="632774" y="1503557"/>
            <a:ext cx="8048625" cy="1428083"/>
          </a:xfrm>
          <a:prstGeom prst="rect">
            <a:avLst/>
          </a:prstGeom>
        </p:spPr>
        <p:txBody>
          <a:bodyPr vert="horz" wrap="square" lIns="0" tIns="0" rIns="0" bIns="0" rtlCol="0" anchor="ctr">
            <a:normAutofit/>
          </a:bodyPr>
          <a:lstStyle/>
          <a:p>
            <a:pPr marL="460375" lvl="0" indent="-460375" algn="ctr">
              <a:lnSpc>
                <a:spcPct val="90000"/>
              </a:lnSpc>
              <a:spcBef>
                <a:spcPct val="20000"/>
              </a:spcBef>
              <a:defRPr/>
            </a:pPr>
            <a:endParaRPr lang="en-GB" sz="3200" dirty="0" smtClean="0">
              <a:gradFill>
                <a:gsLst>
                  <a:gs pos="0">
                    <a:schemeClr val="tx1"/>
                  </a:gs>
                  <a:gs pos="86000">
                    <a:schemeClr val="tx1"/>
                  </a:gs>
                </a:gsLst>
                <a:lin ang="5400000" scaled="0"/>
              </a:gradFill>
            </a:endParaRPr>
          </a:p>
        </p:txBody>
      </p:sp>
    </p:spTree>
    <p:extLst>
      <p:ext uri="{BB962C8B-B14F-4D97-AF65-F5344CB8AC3E}">
        <p14:creationId xmlns:p14="http://schemas.microsoft.com/office/powerpoint/2010/main" val="1348943773"/>
      </p:ext>
    </p:extLst>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dirty="0"/>
          </a:p>
        </p:txBody>
      </p:sp>
      <p:sp>
        <p:nvSpPr>
          <p:cNvPr id="4" name="Text Placeholder 3"/>
          <p:cNvSpPr>
            <a:spLocks noGrp="1"/>
          </p:cNvSpPr>
          <p:nvPr>
            <p:ph type="body" sz="quarter" idx="10"/>
          </p:nvPr>
        </p:nvSpPr>
        <p:spPr/>
        <p:txBody>
          <a:bodyPr/>
          <a:lstStyle/>
          <a:p>
            <a:r>
              <a:rPr lang="en-US" sz="8000" b="1" i="0" spc="-560" smtClean="0">
                <a:ln w="900" cmpd="sng">
                  <a:solidFill>
                    <a:srgbClr val="629DD1">
                      <a:satMod val="190000"/>
                      <a:alpha val="55000"/>
                    </a:srgbClr>
                  </a:solidFill>
                  <a:prstDash val="solid"/>
                </a:ln>
                <a:solidFill>
                  <a:srgbClr val="629DD1">
                    <a:satMod val="200000"/>
                    <a:tint val="3000"/>
                  </a:srgbClr>
                </a:solidFill>
                <a:effectLst>
                  <a:innerShdw blurRad="101600" dist="76200" dir="5400000">
                    <a:srgbClr val="629DD1">
                      <a:satMod val="190000"/>
                      <a:tint val="100000"/>
                      <a:alpha val="74000"/>
                    </a:srgbClr>
                  </a:innerShdw>
                </a:effectLst>
                <a:latin typeface="Calibri"/>
              </a:rPr>
              <a:t>language taster</a:t>
            </a:r>
            <a:endParaRPr lang="en-US" dirty="0"/>
          </a:p>
        </p:txBody>
      </p:sp>
      <p:sp>
        <p:nvSpPr>
          <p:cNvPr id="5" name="Subtitle 4"/>
          <p:cNvSpPr>
            <a:spLocks noGrp="1"/>
          </p:cNvSpPr>
          <p:nvPr>
            <p:ph type="subTitle" idx="1"/>
          </p:nvPr>
        </p:nvSpPr>
        <p:spPr/>
        <p:txBody>
          <a:bodyPr/>
          <a:lstStyle/>
          <a:p>
            <a:endParaRPr lang="en-GB"/>
          </a:p>
        </p:txBody>
      </p:sp>
    </p:spTree>
    <p:extLst>
      <p:ext uri="{BB962C8B-B14F-4D97-AF65-F5344CB8AC3E}">
        <p14:creationId xmlns:p14="http://schemas.microsoft.com/office/powerpoint/2010/main" val="3889064227"/>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Fundamentals - Whitespace Matters</a:t>
            </a:r>
            <a:endParaRPr lang="en-GB" dirty="0"/>
          </a:p>
        </p:txBody>
      </p:sp>
      <p:sp>
        <p:nvSpPr>
          <p:cNvPr id="8" name="Text Placeholder 7"/>
          <p:cNvSpPr>
            <a:spLocks noGrp="1"/>
          </p:cNvSpPr>
          <p:nvPr>
            <p:ph type="body" sz="quarter" idx="10"/>
          </p:nvPr>
        </p:nvSpPr>
        <p:spPr/>
        <p:txBody>
          <a:bodyPr/>
          <a:lstStyle/>
          <a:p>
            <a:pPr lvl="0">
              <a:lnSpc>
                <a:spcPct val="100000"/>
              </a:lnSpc>
              <a:spcBef>
                <a:spcPts val="0"/>
              </a:spcBef>
            </a:pPr>
            <a:endParaRPr lang="en-GB" sz="2000" b="1" dirty="0" smtClean="0">
              <a:solidFill>
                <a:srgbClr val="FFFFFF"/>
              </a:solidFill>
              <a:cs typeface="Consolas" pitchFamily="49" charset="0"/>
            </a:endParaRPr>
          </a:p>
          <a:p>
            <a:pPr lvl="0">
              <a:lnSpc>
                <a:spcPct val="100000"/>
              </a:lnSpc>
              <a:spcBef>
                <a:spcPts val="0"/>
              </a:spcBef>
            </a:pPr>
            <a:r>
              <a:rPr lang="en-GB" sz="2000" b="1" dirty="0" smtClean="0">
                <a:solidFill>
                  <a:schemeClr val="accent2"/>
                </a:solidFill>
                <a:cs typeface="Consolas" pitchFamily="49" charset="0"/>
              </a:rPr>
              <a:t>let</a:t>
            </a:r>
            <a:r>
              <a:rPr lang="en-GB" sz="2000" b="1" dirty="0" smtClean="0">
                <a:solidFill>
                  <a:srgbClr val="FFFFFF"/>
                </a:solidFill>
                <a:cs typeface="Consolas" pitchFamily="49" charset="0"/>
              </a:rPr>
              <a:t> </a:t>
            </a:r>
            <a:r>
              <a:rPr lang="en-GB" sz="2000" b="1" dirty="0" smtClean="0">
                <a:cs typeface="Consolas" pitchFamily="49" charset="0"/>
              </a:rPr>
              <a:t>computeDerivative f x = </a:t>
            </a:r>
          </a:p>
          <a:p>
            <a:pPr lvl="0">
              <a:lnSpc>
                <a:spcPct val="100000"/>
              </a:lnSpc>
              <a:spcBef>
                <a:spcPts val="0"/>
              </a:spcBef>
            </a:pPr>
            <a:r>
              <a:rPr lang="en-GB" sz="2000" b="1" dirty="0" smtClean="0">
                <a:solidFill>
                  <a:srgbClr val="FFFFFF"/>
                </a:solidFill>
                <a:cs typeface="Consolas" pitchFamily="49" charset="0"/>
              </a:rPr>
              <a:t>    </a:t>
            </a:r>
            <a:r>
              <a:rPr lang="en-GB" sz="2000" b="1" dirty="0" smtClean="0">
                <a:solidFill>
                  <a:schemeClr val="accent2"/>
                </a:solidFill>
                <a:cs typeface="Consolas" pitchFamily="49" charset="0"/>
              </a:rPr>
              <a:t>let</a:t>
            </a:r>
            <a:r>
              <a:rPr lang="en-GB" sz="2000" b="1" dirty="0" smtClean="0">
                <a:solidFill>
                  <a:srgbClr val="0033CC"/>
                </a:solidFill>
                <a:cs typeface="Consolas" pitchFamily="49" charset="0"/>
              </a:rPr>
              <a:t> </a:t>
            </a:r>
            <a:r>
              <a:rPr lang="en-GB" sz="2000" b="1" dirty="0" smtClean="0">
                <a:cs typeface="Consolas" pitchFamily="49" charset="0"/>
              </a:rPr>
              <a:t>p1 = f (x - 0.05)</a:t>
            </a:r>
          </a:p>
          <a:p>
            <a:pPr lvl="0">
              <a:lnSpc>
                <a:spcPct val="100000"/>
              </a:lnSpc>
              <a:spcBef>
                <a:spcPts val="0"/>
              </a:spcBef>
            </a:pPr>
            <a:endParaRPr lang="en-GB" sz="2000" b="1" dirty="0" smtClean="0">
              <a:solidFill>
                <a:srgbClr val="FFFFFF"/>
              </a:solidFill>
              <a:cs typeface="Consolas" pitchFamily="49" charset="0"/>
            </a:endParaRPr>
          </a:p>
          <a:p>
            <a:pPr lvl="0">
              <a:lnSpc>
                <a:spcPct val="100000"/>
              </a:lnSpc>
              <a:spcBef>
                <a:spcPts val="0"/>
              </a:spcBef>
            </a:pPr>
            <a:r>
              <a:rPr lang="en-GB" sz="2000" b="1" dirty="0" smtClean="0">
                <a:solidFill>
                  <a:schemeClr val="accent2"/>
                </a:solidFill>
                <a:cs typeface="Consolas" pitchFamily="49" charset="0"/>
              </a:rPr>
              <a:t>  let</a:t>
            </a:r>
            <a:r>
              <a:rPr lang="en-GB" sz="2000" b="1" dirty="0" smtClean="0">
                <a:solidFill>
                  <a:srgbClr val="0033CC"/>
                </a:solidFill>
                <a:cs typeface="Consolas" pitchFamily="49" charset="0"/>
              </a:rPr>
              <a:t> </a:t>
            </a:r>
            <a:r>
              <a:rPr lang="en-GB" sz="2000" b="1" dirty="0" smtClean="0">
                <a:cs typeface="Consolas" pitchFamily="49" charset="0"/>
              </a:rPr>
              <a:t>p2 = f (x + 0.05)</a:t>
            </a:r>
          </a:p>
          <a:p>
            <a:pPr lvl="0">
              <a:lnSpc>
                <a:spcPct val="100000"/>
              </a:lnSpc>
              <a:spcBef>
                <a:spcPts val="0"/>
              </a:spcBef>
            </a:pPr>
            <a:endParaRPr lang="en-GB" sz="2000" b="1" dirty="0" smtClean="0">
              <a:solidFill>
                <a:srgbClr val="FFFFFF"/>
              </a:solidFill>
              <a:cs typeface="Consolas" pitchFamily="49" charset="0"/>
            </a:endParaRPr>
          </a:p>
          <a:p>
            <a:pPr lvl="0">
              <a:lnSpc>
                <a:spcPct val="100000"/>
              </a:lnSpc>
              <a:spcBef>
                <a:spcPts val="0"/>
              </a:spcBef>
            </a:pPr>
            <a:r>
              <a:rPr lang="en-GB" sz="2000" b="1" dirty="0" smtClean="0">
                <a:cs typeface="Consolas" pitchFamily="49" charset="0"/>
              </a:rPr>
              <a:t>       (p2 – p1) / 0.1</a:t>
            </a:r>
          </a:p>
          <a:p>
            <a:pPr lvl="0">
              <a:lnSpc>
                <a:spcPct val="100000"/>
              </a:lnSpc>
              <a:spcBef>
                <a:spcPts val="0"/>
              </a:spcBef>
            </a:pPr>
            <a:endParaRPr lang="en-GB" sz="2000" b="1" dirty="0" smtClean="0">
              <a:solidFill>
                <a:srgbClr val="FFFFFF"/>
              </a:solidFill>
              <a:cs typeface="Consolas" pitchFamily="49" charset="0"/>
            </a:endParaRPr>
          </a:p>
          <a:p>
            <a:endParaRPr lang="en-GB" sz="2000" dirty="0"/>
          </a:p>
        </p:txBody>
      </p:sp>
      <p:cxnSp>
        <p:nvCxnSpPr>
          <p:cNvPr id="7" name="Straight Connector 6"/>
          <p:cNvCxnSpPr/>
          <p:nvPr/>
        </p:nvCxnSpPr>
        <p:spPr>
          <a:xfrm rot="5400000">
            <a:off x="-61508" y="3119406"/>
            <a:ext cx="2500330" cy="0"/>
          </a:xfrm>
          <a:prstGeom prst="line">
            <a:avLst/>
          </a:prstGeom>
          <a:ln>
            <a:solidFill>
              <a:srgbClr val="000000"/>
            </a:solidFill>
            <a:prstDash val="dash"/>
          </a:ln>
        </p:spPr>
        <p:style>
          <a:lnRef idx="1">
            <a:schemeClr val="accent1"/>
          </a:lnRef>
          <a:fillRef idx="0">
            <a:schemeClr val="accent1"/>
          </a:fillRef>
          <a:effectRef idx="0">
            <a:schemeClr val="accent1"/>
          </a:effectRef>
          <a:fontRef idx="minor">
            <a:schemeClr val="tx1"/>
          </a:fontRef>
        </p:style>
      </p:cxnSp>
      <p:sp>
        <p:nvSpPr>
          <p:cNvPr id="6" name="AutoShape 8"/>
          <p:cNvSpPr>
            <a:spLocks noChangeArrowheads="1"/>
          </p:cNvSpPr>
          <p:nvPr/>
        </p:nvSpPr>
        <p:spPr bwMode="auto">
          <a:xfrm>
            <a:off x="309001" y="5991674"/>
            <a:ext cx="4152162" cy="523220"/>
          </a:xfrm>
          <a:prstGeom prst="wedgeRectCallout">
            <a:avLst>
              <a:gd name="adj1" fmla="val -25245"/>
              <a:gd name="adj2" fmla="val -367216"/>
            </a:avLst>
          </a:prstGeom>
          <a:solidFill>
            <a:srgbClr val="FF0000"/>
          </a:solidFill>
          <a:ln w="15875">
            <a:solidFill>
              <a:schemeClr val="tx1"/>
            </a:solidFill>
            <a:miter lim="800000"/>
            <a:headEnd/>
            <a:tailEnd/>
          </a:ln>
          <a:effectLst/>
        </p:spPr>
        <p:txBody>
          <a:bodyPr wrap="none" anchor="ctr" anchorCtr="1">
            <a:spAutoFit/>
          </a:bodyPr>
          <a:lstStyle/>
          <a:p>
            <a:pPr algn="ctr"/>
            <a:r>
              <a:rPr lang="en-GB" sz="2800" dirty="0" smtClean="0">
                <a:latin typeface="+mn-lt"/>
              </a:rPr>
              <a:t>Offside (bad indentation)</a:t>
            </a:r>
            <a:endParaRPr lang="en-GB" sz="2800" dirty="0">
              <a:latin typeface="+mn-lt"/>
            </a:endParaRPr>
          </a:p>
        </p:txBody>
      </p:sp>
    </p:spTree>
    <p:extLst>
      <p:ext uri="{BB962C8B-B14F-4D97-AF65-F5344CB8AC3E}">
        <p14:creationId xmlns:p14="http://schemas.microsoft.com/office/powerpoint/2010/main" val="204018753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Fundamentals - Whitespace Matters</a:t>
            </a:r>
            <a:endParaRPr lang="en-GB" dirty="0"/>
          </a:p>
        </p:txBody>
      </p:sp>
      <p:sp>
        <p:nvSpPr>
          <p:cNvPr id="8" name="Text Placeholder 7"/>
          <p:cNvSpPr>
            <a:spLocks noGrp="1"/>
          </p:cNvSpPr>
          <p:nvPr>
            <p:ph type="body" sz="quarter" idx="10"/>
          </p:nvPr>
        </p:nvSpPr>
        <p:spPr/>
        <p:txBody>
          <a:bodyPr/>
          <a:lstStyle/>
          <a:p>
            <a:pPr>
              <a:lnSpc>
                <a:spcPct val="100000"/>
              </a:lnSpc>
              <a:spcBef>
                <a:spcPts val="0"/>
              </a:spcBef>
            </a:pPr>
            <a:endParaRPr lang="en-GB" sz="2000" b="1" dirty="0" smtClean="0">
              <a:solidFill>
                <a:schemeClr val="tx1"/>
              </a:solidFill>
              <a:cs typeface="Consolas" pitchFamily="49" charset="0"/>
            </a:endParaRPr>
          </a:p>
          <a:p>
            <a:pPr>
              <a:lnSpc>
                <a:spcPct val="100000"/>
              </a:lnSpc>
              <a:spcBef>
                <a:spcPts val="0"/>
              </a:spcBef>
            </a:pPr>
            <a:r>
              <a:rPr lang="en-GB" sz="2000" b="1" dirty="0" smtClean="0">
                <a:solidFill>
                  <a:schemeClr val="accent2"/>
                </a:solidFill>
                <a:cs typeface="Consolas" pitchFamily="49" charset="0"/>
              </a:rPr>
              <a:t>let</a:t>
            </a:r>
            <a:r>
              <a:rPr lang="en-GB" sz="2000" b="1" dirty="0" smtClean="0">
                <a:solidFill>
                  <a:schemeClr val="tx1"/>
                </a:solidFill>
                <a:cs typeface="Consolas" pitchFamily="49" charset="0"/>
              </a:rPr>
              <a:t> </a:t>
            </a:r>
            <a:r>
              <a:rPr lang="en-GB" sz="2000" b="1" dirty="0" smtClean="0">
                <a:solidFill>
                  <a:schemeClr val="bg1"/>
                </a:solidFill>
                <a:cs typeface="Consolas" pitchFamily="49" charset="0"/>
              </a:rPr>
              <a:t>computeDerivative f x = </a:t>
            </a:r>
          </a:p>
          <a:p>
            <a:pPr>
              <a:lnSpc>
                <a:spcPct val="100000"/>
              </a:lnSpc>
              <a:spcBef>
                <a:spcPts val="0"/>
              </a:spcBef>
            </a:pPr>
            <a:r>
              <a:rPr lang="en-GB" sz="2000" b="1" dirty="0" smtClean="0">
                <a:solidFill>
                  <a:schemeClr val="tx1"/>
                </a:solidFill>
                <a:cs typeface="Consolas" pitchFamily="49" charset="0"/>
              </a:rPr>
              <a:t>    </a:t>
            </a:r>
            <a:r>
              <a:rPr lang="en-GB" sz="2000" b="1" dirty="0" smtClean="0">
                <a:solidFill>
                  <a:schemeClr val="accent2"/>
                </a:solidFill>
                <a:cs typeface="Consolas" pitchFamily="49" charset="0"/>
              </a:rPr>
              <a:t>let</a:t>
            </a:r>
            <a:r>
              <a:rPr lang="en-GB" sz="2000" b="1" dirty="0" smtClean="0">
                <a:solidFill>
                  <a:srgbClr val="0033CC"/>
                </a:solidFill>
                <a:cs typeface="Consolas" pitchFamily="49" charset="0"/>
              </a:rPr>
              <a:t> </a:t>
            </a:r>
            <a:r>
              <a:rPr lang="en-GB" sz="2000" b="1" dirty="0" smtClean="0">
                <a:solidFill>
                  <a:schemeClr val="bg1"/>
                </a:solidFill>
                <a:cs typeface="Consolas" pitchFamily="49" charset="0"/>
              </a:rPr>
              <a:t>p1 = f (x - 0.05)</a:t>
            </a:r>
          </a:p>
          <a:p>
            <a:pPr>
              <a:lnSpc>
                <a:spcPct val="100000"/>
              </a:lnSpc>
              <a:spcBef>
                <a:spcPts val="0"/>
              </a:spcBef>
            </a:pPr>
            <a:endParaRPr lang="en-GB" sz="2000" b="1" dirty="0" smtClean="0">
              <a:solidFill>
                <a:schemeClr val="tx1"/>
              </a:solidFill>
              <a:cs typeface="Consolas" pitchFamily="49" charset="0"/>
            </a:endParaRPr>
          </a:p>
          <a:p>
            <a:pPr>
              <a:lnSpc>
                <a:spcPct val="100000"/>
              </a:lnSpc>
              <a:spcBef>
                <a:spcPts val="0"/>
              </a:spcBef>
            </a:pPr>
            <a:r>
              <a:rPr lang="en-GB" sz="2000" b="1" dirty="0" smtClean="0">
                <a:solidFill>
                  <a:schemeClr val="tx1"/>
                </a:solidFill>
                <a:cs typeface="Consolas" pitchFamily="49" charset="0"/>
              </a:rPr>
              <a:t>    </a:t>
            </a:r>
            <a:r>
              <a:rPr lang="en-GB" sz="2000" b="1" dirty="0" smtClean="0">
                <a:solidFill>
                  <a:schemeClr val="accent2"/>
                </a:solidFill>
                <a:cs typeface="Consolas" pitchFamily="49" charset="0"/>
              </a:rPr>
              <a:t>let</a:t>
            </a:r>
            <a:r>
              <a:rPr lang="en-GB" sz="2000" b="1" dirty="0" smtClean="0">
                <a:solidFill>
                  <a:srgbClr val="0033CC"/>
                </a:solidFill>
                <a:cs typeface="Consolas" pitchFamily="49" charset="0"/>
              </a:rPr>
              <a:t> </a:t>
            </a:r>
            <a:r>
              <a:rPr lang="en-GB" sz="2000" b="1" dirty="0" smtClean="0">
                <a:solidFill>
                  <a:schemeClr val="bg1"/>
                </a:solidFill>
                <a:cs typeface="Consolas" pitchFamily="49" charset="0"/>
              </a:rPr>
              <a:t>p2 = f (x + 0.05)</a:t>
            </a:r>
          </a:p>
          <a:p>
            <a:pPr>
              <a:lnSpc>
                <a:spcPct val="100000"/>
              </a:lnSpc>
              <a:spcBef>
                <a:spcPts val="0"/>
              </a:spcBef>
            </a:pPr>
            <a:endParaRPr lang="en-GB" sz="2000" b="1" dirty="0" smtClean="0">
              <a:solidFill>
                <a:schemeClr val="tx1"/>
              </a:solidFill>
              <a:cs typeface="Consolas" pitchFamily="49" charset="0"/>
            </a:endParaRPr>
          </a:p>
          <a:p>
            <a:pPr>
              <a:lnSpc>
                <a:spcPct val="100000"/>
              </a:lnSpc>
              <a:spcBef>
                <a:spcPts val="0"/>
              </a:spcBef>
            </a:pPr>
            <a:r>
              <a:rPr lang="en-GB" sz="2000" b="1" dirty="0" smtClean="0">
                <a:solidFill>
                  <a:schemeClr val="bg1"/>
                </a:solidFill>
                <a:cs typeface="Consolas" pitchFamily="49" charset="0"/>
              </a:rPr>
              <a:t>    (p2 – p1) / 0.1</a:t>
            </a:r>
          </a:p>
          <a:p>
            <a:pPr>
              <a:lnSpc>
                <a:spcPct val="100000"/>
              </a:lnSpc>
              <a:spcBef>
                <a:spcPts val="0"/>
              </a:spcBef>
            </a:pPr>
            <a:endParaRPr lang="en-GB" sz="2000" b="1" dirty="0" smtClean="0">
              <a:solidFill>
                <a:schemeClr val="tx1"/>
              </a:solidFill>
              <a:cs typeface="Consolas" pitchFamily="49" charset="0"/>
            </a:endParaRPr>
          </a:p>
        </p:txBody>
      </p:sp>
    </p:spTree>
    <p:extLst>
      <p:ext uri="{BB962C8B-B14F-4D97-AF65-F5344CB8AC3E}">
        <p14:creationId xmlns:p14="http://schemas.microsoft.com/office/powerpoint/2010/main" val="2275138671"/>
      </p:ext>
    </p:extLst>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Title 1"/>
          <p:cNvSpPr>
            <a:spLocks noGrp="1"/>
          </p:cNvSpPr>
          <p:nvPr>
            <p:ph type="title"/>
          </p:nvPr>
        </p:nvSpPr>
        <p:spPr/>
        <p:txBody>
          <a:bodyPr/>
          <a:lstStyle/>
          <a:p>
            <a:pPr eaLnBrk="1" hangingPunct="1"/>
            <a:r>
              <a:rPr lang="en-US" dirty="0" smtClean="0"/>
              <a:t>F# - Objects + Functional</a:t>
            </a:r>
          </a:p>
        </p:txBody>
      </p:sp>
      <p:sp>
        <p:nvSpPr>
          <p:cNvPr id="3" name="Content Placeholder 2"/>
          <p:cNvSpPr>
            <a:spLocks noGrp="1"/>
          </p:cNvSpPr>
          <p:nvPr>
            <p:ph type="body" sz="quarter" idx="10"/>
          </p:nvPr>
        </p:nvSpPr>
        <p:spPr>
          <a:xfrm>
            <a:off x="646176" y="1304548"/>
            <a:ext cx="8086952" cy="3662541"/>
          </a:xfrm>
        </p:spPr>
        <p:txBody>
          <a:bodyPr/>
          <a:lstStyle/>
          <a:p>
            <a:pPr marL="0" indent="0" defTabSz="914363" eaLnBrk="1" fontAlgn="auto" hangingPunct="1">
              <a:lnSpc>
                <a:spcPct val="90000"/>
              </a:lnSpc>
              <a:spcAft>
                <a:spcPts val="0"/>
              </a:spcAft>
              <a:buClrTx/>
              <a:buFontTx/>
              <a:buNone/>
              <a:defRPr/>
            </a:pPr>
            <a:r>
              <a:rPr lang="en-US" sz="2000" b="1" kern="1200" dirty="0" smtClean="0">
                <a:solidFill>
                  <a:schemeClr val="accent2"/>
                </a:solidFill>
                <a:cs typeface="Consolas" pitchFamily="49" charset="0"/>
              </a:rPr>
              <a:t>type</a:t>
            </a:r>
            <a:r>
              <a:rPr lang="en-US" sz="2000" b="1" kern="1200" dirty="0" smtClean="0">
                <a:solidFill>
                  <a:schemeClr val="tx2">
                    <a:lumMod val="50000"/>
                  </a:schemeClr>
                </a:solidFill>
                <a:cs typeface="Consolas" pitchFamily="49" charset="0"/>
              </a:rPr>
              <a:t> </a:t>
            </a:r>
            <a:r>
              <a:rPr lang="en-US" sz="2000" b="1" kern="1200" dirty="0" smtClean="0">
                <a:cs typeface="Consolas" pitchFamily="49" charset="0"/>
              </a:rPr>
              <a:t>Vector2D (</a:t>
            </a:r>
            <a:r>
              <a:rPr lang="en-US" sz="2000" b="1" kern="1200" dirty="0" err="1" smtClean="0">
                <a:cs typeface="Consolas" pitchFamily="49" charset="0"/>
              </a:rPr>
              <a:t>dx:double</a:t>
            </a:r>
            <a:r>
              <a:rPr lang="en-US" sz="2000" b="1" kern="1200" dirty="0" smtClean="0">
                <a:cs typeface="Consolas" pitchFamily="49" charset="0"/>
              </a:rPr>
              <a:t>, </a:t>
            </a:r>
            <a:r>
              <a:rPr lang="en-US" sz="2000" b="1" kern="1200" dirty="0" err="1" smtClean="0">
                <a:cs typeface="Consolas" pitchFamily="49" charset="0"/>
              </a:rPr>
              <a:t>dy:double</a:t>
            </a:r>
            <a:r>
              <a:rPr lang="en-US" sz="2000" b="1" kern="1200" dirty="0" smtClean="0">
                <a:cs typeface="Consolas" pitchFamily="49" charset="0"/>
              </a:rPr>
              <a:t>) =</a:t>
            </a:r>
          </a:p>
          <a:p>
            <a:pPr marL="0" indent="0" defTabSz="914363" eaLnBrk="1" fontAlgn="auto" hangingPunct="1">
              <a:lnSpc>
                <a:spcPct val="90000"/>
              </a:lnSpc>
              <a:spcAft>
                <a:spcPts val="0"/>
              </a:spcAft>
              <a:buClrTx/>
              <a:buFontTx/>
              <a:buNone/>
              <a:defRPr/>
            </a:pPr>
            <a:endParaRPr lang="en-US" sz="2000" b="1" kern="1200" dirty="0" smtClean="0">
              <a:cs typeface="Consolas" pitchFamily="49" charset="0"/>
            </a:endParaRPr>
          </a:p>
          <a:p>
            <a:pPr>
              <a:lnSpc>
                <a:spcPct val="90000"/>
              </a:lnSpc>
              <a:defRPr/>
            </a:pPr>
            <a:r>
              <a:rPr lang="en-US" sz="2000" b="1" dirty="0" smtClean="0">
                <a:solidFill>
                  <a:schemeClr val="accent2">
                    <a:lumMod val="40000"/>
                    <a:lumOff val="60000"/>
                  </a:schemeClr>
                </a:solidFill>
                <a:cs typeface="Consolas" pitchFamily="49" charset="0"/>
              </a:rPr>
              <a:t>   </a:t>
            </a:r>
            <a:r>
              <a:rPr lang="en-US" sz="2000" b="1" dirty="0" smtClean="0">
                <a:solidFill>
                  <a:schemeClr val="accent2"/>
                </a:solidFill>
                <a:cs typeface="Consolas" pitchFamily="49" charset="0"/>
              </a:rPr>
              <a:t>let</a:t>
            </a:r>
            <a:r>
              <a:rPr lang="en-US" sz="2000" b="1" dirty="0" smtClean="0">
                <a:cs typeface="Consolas" pitchFamily="49" charset="0"/>
              </a:rPr>
              <a:t> d2 = dx*</a:t>
            </a:r>
            <a:r>
              <a:rPr lang="en-US" sz="2000" b="1" dirty="0" err="1" smtClean="0">
                <a:cs typeface="Consolas" pitchFamily="49" charset="0"/>
              </a:rPr>
              <a:t>dx+dy</a:t>
            </a:r>
            <a:r>
              <a:rPr lang="en-US" sz="2000" b="1" dirty="0" smtClean="0">
                <a:cs typeface="Consolas" pitchFamily="49" charset="0"/>
              </a:rPr>
              <a:t>*dy</a:t>
            </a:r>
          </a:p>
          <a:p>
            <a:pPr marL="0" indent="0" defTabSz="914363" eaLnBrk="1" fontAlgn="auto" hangingPunct="1">
              <a:lnSpc>
                <a:spcPct val="90000"/>
              </a:lnSpc>
              <a:spcAft>
                <a:spcPts val="0"/>
              </a:spcAft>
              <a:buClrTx/>
              <a:buFontTx/>
              <a:buNone/>
              <a:defRPr/>
            </a:pPr>
            <a:endParaRPr lang="en-US" sz="2000" b="1" kern="1200" dirty="0" smtClean="0">
              <a:solidFill>
                <a:schemeClr val="accent2">
                  <a:lumMod val="40000"/>
                  <a:lumOff val="60000"/>
                </a:schemeClr>
              </a:solidFill>
              <a:cs typeface="Consolas" pitchFamily="49" charset="0"/>
            </a:endParaRPr>
          </a:p>
          <a:p>
            <a:pPr marL="0" indent="0" defTabSz="914363" eaLnBrk="1" fontAlgn="auto" hangingPunct="1">
              <a:lnSpc>
                <a:spcPct val="90000"/>
              </a:lnSpc>
              <a:spcAft>
                <a:spcPts val="0"/>
              </a:spcAft>
              <a:buClrTx/>
              <a:buFontTx/>
              <a:buNone/>
              <a:defRPr/>
            </a:pPr>
            <a:r>
              <a:rPr lang="en-US" sz="2000" b="1" kern="1200" dirty="0" smtClean="0">
                <a:solidFill>
                  <a:schemeClr val="accent2">
                    <a:lumMod val="40000"/>
                    <a:lumOff val="60000"/>
                  </a:schemeClr>
                </a:solidFill>
                <a:cs typeface="Consolas" pitchFamily="49" charset="0"/>
              </a:rPr>
              <a:t>   </a:t>
            </a:r>
            <a:r>
              <a:rPr lang="en-US" sz="2000" b="1" kern="1200" dirty="0" smtClean="0">
                <a:solidFill>
                  <a:schemeClr val="accent2"/>
                </a:solidFill>
                <a:cs typeface="Consolas" pitchFamily="49" charset="0"/>
              </a:rPr>
              <a:t>member</a:t>
            </a:r>
            <a:r>
              <a:rPr lang="en-US" sz="2000" b="1" kern="1200" dirty="0" smtClean="0">
                <a:cs typeface="Consolas" pitchFamily="49" charset="0"/>
              </a:rPr>
              <a:t> v.DX = dx</a:t>
            </a:r>
          </a:p>
          <a:p>
            <a:pPr marL="0" indent="0" defTabSz="914363" eaLnBrk="1" fontAlgn="auto" hangingPunct="1">
              <a:lnSpc>
                <a:spcPct val="90000"/>
              </a:lnSpc>
              <a:spcAft>
                <a:spcPts val="0"/>
              </a:spcAft>
              <a:buClrTx/>
              <a:buFontTx/>
              <a:buNone/>
              <a:defRPr/>
            </a:pPr>
            <a:r>
              <a:rPr lang="en-US" sz="2000" b="1" kern="1200" dirty="0" smtClean="0">
                <a:solidFill>
                  <a:schemeClr val="accent2">
                    <a:lumMod val="40000"/>
                    <a:lumOff val="60000"/>
                  </a:schemeClr>
                </a:solidFill>
                <a:cs typeface="Consolas" pitchFamily="49" charset="0"/>
              </a:rPr>
              <a:t>   </a:t>
            </a:r>
          </a:p>
          <a:p>
            <a:pPr marL="0" indent="0" defTabSz="914363" eaLnBrk="1" fontAlgn="auto" hangingPunct="1">
              <a:lnSpc>
                <a:spcPct val="90000"/>
              </a:lnSpc>
              <a:spcAft>
                <a:spcPts val="0"/>
              </a:spcAft>
              <a:buClrTx/>
              <a:buFontTx/>
              <a:buNone/>
              <a:defRPr/>
            </a:pPr>
            <a:r>
              <a:rPr lang="en-US" sz="2000" b="1" kern="1200" dirty="0" smtClean="0">
                <a:solidFill>
                  <a:schemeClr val="accent2">
                    <a:lumMod val="40000"/>
                    <a:lumOff val="60000"/>
                  </a:schemeClr>
                </a:solidFill>
                <a:cs typeface="Consolas" pitchFamily="49" charset="0"/>
              </a:rPr>
              <a:t>   </a:t>
            </a:r>
            <a:r>
              <a:rPr lang="en-US" sz="2000" b="1" kern="1200" dirty="0" smtClean="0">
                <a:solidFill>
                  <a:schemeClr val="accent2"/>
                </a:solidFill>
                <a:cs typeface="Consolas" pitchFamily="49" charset="0"/>
              </a:rPr>
              <a:t>member</a:t>
            </a:r>
            <a:r>
              <a:rPr lang="en-US" sz="2000" b="1" kern="1200" dirty="0" smtClean="0">
                <a:cs typeface="Consolas" pitchFamily="49" charset="0"/>
              </a:rPr>
              <a:t> </a:t>
            </a:r>
            <a:r>
              <a:rPr lang="en-US" sz="2000" b="1" kern="1200" dirty="0" err="1" smtClean="0">
                <a:cs typeface="Consolas" pitchFamily="49" charset="0"/>
              </a:rPr>
              <a:t>v.DY</a:t>
            </a:r>
            <a:r>
              <a:rPr lang="en-US" sz="2000" b="1" kern="1200" dirty="0" smtClean="0">
                <a:cs typeface="Consolas" pitchFamily="49" charset="0"/>
              </a:rPr>
              <a:t> = </a:t>
            </a:r>
            <a:r>
              <a:rPr lang="en-US" sz="2000" b="1" kern="1200" dirty="0" err="1" smtClean="0">
                <a:cs typeface="Consolas" pitchFamily="49" charset="0"/>
              </a:rPr>
              <a:t>dy</a:t>
            </a:r>
            <a:endParaRPr lang="en-US" sz="2000" b="1" kern="1200" dirty="0" smtClean="0">
              <a:cs typeface="Consolas" pitchFamily="49" charset="0"/>
            </a:endParaRPr>
          </a:p>
          <a:p>
            <a:pPr marL="0" indent="0" defTabSz="914363" eaLnBrk="1" fontAlgn="auto" hangingPunct="1">
              <a:lnSpc>
                <a:spcPct val="90000"/>
              </a:lnSpc>
              <a:spcAft>
                <a:spcPts val="0"/>
              </a:spcAft>
              <a:buClrTx/>
              <a:buFontTx/>
              <a:buNone/>
              <a:defRPr/>
            </a:pPr>
            <a:r>
              <a:rPr lang="en-US" sz="2000" b="1" kern="1200" dirty="0" smtClean="0">
                <a:solidFill>
                  <a:schemeClr val="accent2">
                    <a:lumMod val="40000"/>
                    <a:lumOff val="60000"/>
                  </a:schemeClr>
                </a:solidFill>
                <a:cs typeface="Consolas" pitchFamily="49" charset="0"/>
              </a:rPr>
              <a:t>   </a:t>
            </a:r>
          </a:p>
          <a:p>
            <a:pPr marL="0" indent="0" defTabSz="914363" eaLnBrk="1" fontAlgn="auto" hangingPunct="1">
              <a:lnSpc>
                <a:spcPct val="90000"/>
              </a:lnSpc>
              <a:spcAft>
                <a:spcPts val="0"/>
              </a:spcAft>
              <a:buClrTx/>
              <a:buFontTx/>
              <a:buNone/>
              <a:defRPr/>
            </a:pPr>
            <a:r>
              <a:rPr lang="en-US" sz="2000" b="1" kern="1200" dirty="0" smtClean="0">
                <a:solidFill>
                  <a:schemeClr val="accent2">
                    <a:lumMod val="40000"/>
                    <a:lumOff val="60000"/>
                  </a:schemeClr>
                </a:solidFill>
                <a:cs typeface="Consolas" pitchFamily="49" charset="0"/>
              </a:rPr>
              <a:t>   </a:t>
            </a:r>
            <a:r>
              <a:rPr lang="en-US" sz="2000" b="1" kern="1200" dirty="0" smtClean="0">
                <a:solidFill>
                  <a:schemeClr val="accent2"/>
                </a:solidFill>
                <a:cs typeface="Consolas" pitchFamily="49" charset="0"/>
              </a:rPr>
              <a:t>member</a:t>
            </a:r>
            <a:r>
              <a:rPr lang="en-US" sz="2000" b="1" kern="1200" dirty="0" smtClean="0">
                <a:cs typeface="Consolas" pitchFamily="49" charset="0"/>
              </a:rPr>
              <a:t> v.Length = sqrt d2</a:t>
            </a:r>
          </a:p>
          <a:p>
            <a:pPr marL="0" indent="0" defTabSz="914363" eaLnBrk="1" fontAlgn="auto" hangingPunct="1">
              <a:lnSpc>
                <a:spcPct val="90000"/>
              </a:lnSpc>
              <a:spcAft>
                <a:spcPts val="0"/>
              </a:spcAft>
              <a:buClrTx/>
              <a:buFontTx/>
              <a:buNone/>
              <a:defRPr/>
            </a:pPr>
            <a:r>
              <a:rPr lang="en-US" sz="2000" b="1" kern="1200" dirty="0" smtClean="0">
                <a:solidFill>
                  <a:schemeClr val="accent2">
                    <a:lumMod val="40000"/>
                    <a:lumOff val="60000"/>
                  </a:schemeClr>
                </a:solidFill>
                <a:cs typeface="Consolas" pitchFamily="49" charset="0"/>
              </a:rPr>
              <a:t>   </a:t>
            </a:r>
          </a:p>
          <a:p>
            <a:pPr marL="0" indent="0" defTabSz="914363" eaLnBrk="1" fontAlgn="auto" hangingPunct="1">
              <a:lnSpc>
                <a:spcPct val="90000"/>
              </a:lnSpc>
              <a:spcAft>
                <a:spcPts val="0"/>
              </a:spcAft>
              <a:buClrTx/>
              <a:buFontTx/>
              <a:buNone/>
              <a:defRPr/>
            </a:pPr>
            <a:r>
              <a:rPr lang="en-US" sz="2000" b="1" kern="1200" dirty="0" smtClean="0">
                <a:solidFill>
                  <a:schemeClr val="accent2">
                    <a:lumMod val="40000"/>
                    <a:lumOff val="60000"/>
                  </a:schemeClr>
                </a:solidFill>
                <a:cs typeface="Consolas" pitchFamily="49" charset="0"/>
              </a:rPr>
              <a:t>   </a:t>
            </a:r>
            <a:r>
              <a:rPr lang="en-US" sz="2000" b="1" kern="1200" dirty="0" smtClean="0">
                <a:solidFill>
                  <a:schemeClr val="accent2"/>
                </a:solidFill>
                <a:cs typeface="Consolas" pitchFamily="49" charset="0"/>
              </a:rPr>
              <a:t>member</a:t>
            </a:r>
            <a:r>
              <a:rPr lang="en-US" sz="2000" b="1" kern="1200" dirty="0" smtClean="0">
                <a:cs typeface="Consolas" pitchFamily="49" charset="0"/>
              </a:rPr>
              <a:t> </a:t>
            </a:r>
            <a:r>
              <a:rPr lang="en-US" sz="2000" b="1" kern="1200" dirty="0" err="1" smtClean="0">
                <a:cs typeface="Consolas" pitchFamily="49" charset="0"/>
              </a:rPr>
              <a:t>v.Scale</a:t>
            </a:r>
            <a:r>
              <a:rPr lang="en-US" sz="2000" b="1" kern="1200" dirty="0" smtClean="0">
                <a:cs typeface="Consolas" pitchFamily="49" charset="0"/>
              </a:rPr>
              <a:t>(k) = Vector2D (dx*</a:t>
            </a:r>
            <a:r>
              <a:rPr lang="en-US" sz="2000" b="1" kern="1200" dirty="0" err="1" smtClean="0">
                <a:cs typeface="Consolas" pitchFamily="49" charset="0"/>
              </a:rPr>
              <a:t>k,dy</a:t>
            </a:r>
            <a:r>
              <a:rPr lang="en-US" sz="2000" b="1" kern="1200" dirty="0" smtClean="0">
                <a:cs typeface="Consolas" pitchFamily="49" charset="0"/>
              </a:rPr>
              <a:t>*k)</a:t>
            </a:r>
            <a:endParaRPr lang="en-US" sz="2000" b="1" kern="1200" dirty="0" smtClean="0">
              <a:solidFill>
                <a:schemeClr val="accent2">
                  <a:lumMod val="40000"/>
                  <a:lumOff val="60000"/>
                </a:schemeClr>
              </a:solidFill>
              <a:cs typeface="Consolas" pitchFamily="49" charset="0"/>
            </a:endParaRPr>
          </a:p>
        </p:txBody>
      </p:sp>
      <p:sp>
        <p:nvSpPr>
          <p:cNvPr id="4" name="Rectangular Callout 3"/>
          <p:cNvSpPr/>
          <p:nvPr/>
        </p:nvSpPr>
        <p:spPr>
          <a:xfrm>
            <a:off x="6111440" y="1763558"/>
            <a:ext cx="2562305" cy="830997"/>
          </a:xfrm>
          <a:prstGeom prst="wedgeRectCallout">
            <a:avLst>
              <a:gd name="adj1" fmla="val -85989"/>
              <a:gd name="adj2" fmla="val -49005"/>
            </a:avLst>
          </a:prstGeom>
          <a:solidFill>
            <a:schemeClr val="accent1"/>
          </a:solidFill>
          <a:ln w="15875">
            <a:solidFill>
              <a:schemeClr val="tx1"/>
            </a:solidFill>
            <a:miter lim="800000"/>
            <a:headEnd/>
            <a:tailEnd/>
          </a:ln>
          <a:effectLst/>
        </p:spPr>
        <p:txBody>
          <a:bodyPr wrap="none" anchor="ctr" anchorCtr="1">
            <a:spAutoFit/>
          </a:bodyPr>
          <a:lstStyle/>
          <a:p>
            <a:pPr algn="ctr"/>
            <a:r>
              <a:rPr lang="en-GB" sz="2400" b="1" dirty="0" smtClean="0">
                <a:solidFill>
                  <a:schemeClr val="tx1"/>
                </a:solidFill>
              </a:rPr>
              <a:t>Inputs to object </a:t>
            </a:r>
          </a:p>
          <a:p>
            <a:pPr algn="ctr"/>
            <a:r>
              <a:rPr lang="en-GB" sz="2400" b="1" dirty="0" smtClean="0">
                <a:solidFill>
                  <a:schemeClr val="tx1"/>
                </a:solidFill>
              </a:rPr>
              <a:t>construction</a:t>
            </a:r>
            <a:endParaRPr lang="en-GB" sz="2400" b="1" dirty="0">
              <a:solidFill>
                <a:schemeClr val="tx1"/>
              </a:solidFill>
            </a:endParaRPr>
          </a:p>
        </p:txBody>
      </p:sp>
      <p:sp>
        <p:nvSpPr>
          <p:cNvPr id="5" name="Rectangular Callout 4"/>
          <p:cNvSpPr/>
          <p:nvPr/>
        </p:nvSpPr>
        <p:spPr>
          <a:xfrm>
            <a:off x="5800828" y="3691361"/>
            <a:ext cx="3085332" cy="461665"/>
          </a:xfrm>
          <a:prstGeom prst="wedgeRectCallout">
            <a:avLst>
              <a:gd name="adj1" fmla="val -111881"/>
              <a:gd name="adj2" fmla="val -165989"/>
            </a:avLst>
          </a:prstGeom>
          <a:solidFill>
            <a:schemeClr val="accent1"/>
          </a:solidFill>
          <a:ln w="15875">
            <a:solidFill>
              <a:schemeClr val="tx1"/>
            </a:solidFill>
            <a:miter lim="800000"/>
            <a:headEnd/>
            <a:tailEnd/>
          </a:ln>
          <a:effectLst/>
        </p:spPr>
        <p:txBody>
          <a:bodyPr wrap="none" anchor="ctr" anchorCtr="1">
            <a:spAutoFit/>
          </a:bodyPr>
          <a:lstStyle/>
          <a:p>
            <a:pPr algn="ctr"/>
            <a:r>
              <a:rPr lang="en-GB" sz="2400" b="1" dirty="0" smtClean="0">
                <a:solidFill>
                  <a:schemeClr val="tx1"/>
                </a:solidFill>
              </a:rPr>
              <a:t>Exported properties</a:t>
            </a:r>
            <a:endParaRPr lang="en-GB" sz="2400" b="1" dirty="0">
              <a:solidFill>
                <a:schemeClr val="tx1"/>
              </a:solidFill>
            </a:endParaRPr>
          </a:p>
        </p:txBody>
      </p:sp>
      <p:sp>
        <p:nvSpPr>
          <p:cNvPr id="6" name="Rectangular Callout 5"/>
          <p:cNvSpPr/>
          <p:nvPr/>
        </p:nvSpPr>
        <p:spPr>
          <a:xfrm>
            <a:off x="6305483" y="5154875"/>
            <a:ext cx="2721834" cy="461665"/>
          </a:xfrm>
          <a:prstGeom prst="wedgeRectCallout">
            <a:avLst>
              <a:gd name="adj1" fmla="val -69779"/>
              <a:gd name="adj2" fmla="val -72550"/>
            </a:avLst>
          </a:prstGeom>
          <a:solidFill>
            <a:schemeClr val="accent1"/>
          </a:solidFill>
          <a:ln w="15875">
            <a:solidFill>
              <a:schemeClr val="tx1"/>
            </a:solidFill>
            <a:miter lim="800000"/>
            <a:headEnd/>
            <a:tailEnd/>
          </a:ln>
          <a:effectLst/>
        </p:spPr>
        <p:txBody>
          <a:bodyPr wrap="none" anchor="ctr" anchorCtr="1">
            <a:spAutoFit/>
          </a:bodyPr>
          <a:lstStyle/>
          <a:p>
            <a:pPr algn="ctr"/>
            <a:r>
              <a:rPr lang="en-GB" sz="2400" b="1" dirty="0" smtClean="0">
                <a:solidFill>
                  <a:schemeClr val="tx1"/>
                </a:solidFill>
              </a:rPr>
              <a:t>Exported method</a:t>
            </a:r>
            <a:endParaRPr lang="en-GB" sz="2400" b="1" dirty="0">
              <a:solidFill>
                <a:schemeClr val="tx1"/>
              </a:solidFill>
            </a:endParaRPr>
          </a:p>
        </p:txBody>
      </p:sp>
      <p:sp>
        <p:nvSpPr>
          <p:cNvPr id="7" name="Rectangular Callout 6"/>
          <p:cNvSpPr/>
          <p:nvPr/>
        </p:nvSpPr>
        <p:spPr>
          <a:xfrm>
            <a:off x="6117510" y="2813451"/>
            <a:ext cx="2473434" cy="461665"/>
          </a:xfrm>
          <a:prstGeom prst="wedgeRectCallout">
            <a:avLst>
              <a:gd name="adj1" fmla="val -128537"/>
              <a:gd name="adj2" fmla="val -178081"/>
            </a:avLst>
          </a:prstGeom>
          <a:solidFill>
            <a:schemeClr val="accent1"/>
          </a:solidFill>
          <a:ln w="15875">
            <a:solidFill>
              <a:schemeClr val="tx1"/>
            </a:solidFill>
            <a:miter lim="800000"/>
            <a:headEnd/>
            <a:tailEnd/>
          </a:ln>
          <a:effectLst/>
        </p:spPr>
        <p:txBody>
          <a:bodyPr wrap="none" anchor="ctr" anchorCtr="1">
            <a:spAutoFit/>
          </a:bodyPr>
          <a:lstStyle/>
          <a:p>
            <a:pPr algn="ctr"/>
            <a:r>
              <a:rPr lang="en-GB" sz="2400" b="1" dirty="0" smtClean="0">
                <a:solidFill>
                  <a:schemeClr val="tx1"/>
                </a:solidFill>
              </a:rPr>
              <a:t>Object internals</a:t>
            </a:r>
            <a:endParaRPr lang="en-GB" sz="2400" b="1" dirty="0">
              <a:solidFill>
                <a:schemeClr val="tx1"/>
              </a:solidFill>
            </a:endParaRPr>
          </a:p>
        </p:txBody>
      </p:sp>
    </p:spTree>
    <p:extLst>
      <p:ext uri="{BB962C8B-B14F-4D97-AF65-F5344CB8AC3E}">
        <p14:creationId xmlns:p14="http://schemas.microsoft.com/office/powerpoint/2010/main" val="341843887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Lst>
  </p:timing>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dirty="0"/>
          </a:p>
        </p:txBody>
      </p:sp>
      <p:sp>
        <p:nvSpPr>
          <p:cNvPr id="4" name="Text Placeholder 3"/>
          <p:cNvSpPr>
            <a:spLocks noGrp="1"/>
          </p:cNvSpPr>
          <p:nvPr>
            <p:ph type="body" sz="quarter" idx="10"/>
          </p:nvPr>
        </p:nvSpPr>
        <p:spPr>
          <a:xfrm>
            <a:off x="501268" y="4023852"/>
            <a:ext cx="8514454" cy="1059925"/>
          </a:xfrm>
        </p:spPr>
        <p:txBody>
          <a:bodyPr/>
          <a:lstStyle/>
          <a:p>
            <a:r>
              <a:rPr lang="en-US" b="1" i="0" spc="-560" dirty="0">
                <a:ln w="900" cmpd="sng">
                  <a:solidFill>
                    <a:srgbClr val="629DD1">
                      <a:satMod val="190000"/>
                      <a:alpha val="55000"/>
                    </a:srgbClr>
                  </a:solidFill>
                  <a:prstDash val="solid"/>
                </a:ln>
                <a:solidFill>
                  <a:srgbClr val="629DD1">
                    <a:satMod val="200000"/>
                    <a:tint val="3000"/>
                  </a:srgbClr>
                </a:solidFill>
                <a:effectLst>
                  <a:innerShdw blurRad="101600" dist="76200" dir="5400000">
                    <a:srgbClr val="629DD1">
                      <a:satMod val="190000"/>
                      <a:tint val="100000"/>
                      <a:alpha val="74000"/>
                    </a:srgbClr>
                  </a:innerShdw>
                </a:effectLst>
                <a:latin typeface="Calibri"/>
              </a:rPr>
              <a:t>taster: </a:t>
            </a:r>
            <a:r>
              <a:rPr lang="en-US" b="1" i="0" spc="-560" dirty="0" smtClean="0">
                <a:ln w="900" cmpd="sng">
                  <a:solidFill>
                    <a:srgbClr val="629DD1">
                      <a:satMod val="190000"/>
                      <a:alpha val="55000"/>
                    </a:srgbClr>
                  </a:solidFill>
                  <a:prstDash val="solid"/>
                </a:ln>
                <a:solidFill>
                  <a:srgbClr val="629DD1">
                    <a:satMod val="200000"/>
                    <a:tint val="3000"/>
                  </a:srgbClr>
                </a:solidFill>
                <a:effectLst>
                  <a:innerShdw blurRad="101600" dist="76200" dir="5400000">
                    <a:srgbClr val="629DD1">
                      <a:satMod val="190000"/>
                      <a:tint val="100000"/>
                      <a:alpha val="74000"/>
                    </a:srgbClr>
                  </a:innerShdw>
                </a:effectLst>
                <a:latin typeface="Calibri"/>
              </a:rPr>
              <a:t>units</a:t>
            </a:r>
            <a:endParaRPr lang="en-US" dirty="0"/>
          </a:p>
        </p:txBody>
      </p:sp>
      <p:sp>
        <p:nvSpPr>
          <p:cNvPr id="5" name="Subtitle 4"/>
          <p:cNvSpPr>
            <a:spLocks noGrp="1"/>
          </p:cNvSpPr>
          <p:nvPr>
            <p:ph type="subTitle" idx="1"/>
          </p:nvPr>
        </p:nvSpPr>
        <p:spPr/>
        <p:txBody>
          <a:bodyPr/>
          <a:lstStyle/>
          <a:p>
            <a:endParaRPr lang="en-GB"/>
          </a:p>
        </p:txBody>
      </p:sp>
    </p:spTree>
    <p:extLst>
      <p:ext uri="{BB962C8B-B14F-4D97-AF65-F5344CB8AC3E}">
        <p14:creationId xmlns:p14="http://schemas.microsoft.com/office/powerpoint/2010/main" val="1862746913"/>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1985</a:t>
            </a:r>
            <a:endParaRPr lang="en-GB" dirty="0"/>
          </a:p>
        </p:txBody>
      </p:sp>
      <p:pic>
        <p:nvPicPr>
          <p:cNvPr id="96258" name="Picture 2" descr="Image:Sts-51-g-patch.png">
            <a:hlinkClick r:id="rId3"/>
          </p:cNvPr>
          <p:cNvPicPr>
            <a:picLocks noChangeAspect="1" noChangeArrowheads="1"/>
          </p:cNvPicPr>
          <p:nvPr/>
        </p:nvPicPr>
        <p:blipFill>
          <a:blip r:embed="rId4" cstate="print"/>
          <a:srcRect/>
          <a:stretch>
            <a:fillRect/>
          </a:stretch>
        </p:blipFill>
        <p:spPr bwMode="auto">
          <a:xfrm>
            <a:off x="6929454" y="428604"/>
            <a:ext cx="1714500" cy="1714500"/>
          </a:xfrm>
          <a:prstGeom prst="rect">
            <a:avLst/>
          </a:prstGeom>
          <a:noFill/>
        </p:spPr>
      </p:pic>
      <p:pic>
        <p:nvPicPr>
          <p:cNvPr id="96260" name="Picture 4" descr="C:\Users\akenn\AppData\Local\Microsoft\Windows\Temporary Internet Files\Content.IE5\GDK4QY75\MCj03684680000[1].wmf"/>
          <p:cNvPicPr>
            <a:picLocks noChangeAspect="1" noChangeArrowheads="1"/>
          </p:cNvPicPr>
          <p:nvPr/>
        </p:nvPicPr>
        <p:blipFill>
          <a:blip r:embed="rId5"/>
          <a:srcRect/>
          <a:stretch>
            <a:fillRect/>
          </a:stretch>
        </p:blipFill>
        <p:spPr bwMode="auto">
          <a:xfrm rot="20937269">
            <a:off x="2712246" y="1659705"/>
            <a:ext cx="1824228" cy="1643177"/>
          </a:xfrm>
          <a:prstGeom prst="rect">
            <a:avLst/>
          </a:prstGeom>
          <a:noFill/>
        </p:spPr>
      </p:pic>
      <p:pic>
        <p:nvPicPr>
          <p:cNvPr id="96263" name="Picture 7" descr="C:\Users\akenn\AppData\Local\Microsoft\Windows\Temporary Internet Files\Content.IE5\QYES2HHN\MCj03893600000[1].wmf"/>
          <p:cNvPicPr>
            <a:picLocks noChangeAspect="1" noChangeArrowheads="1"/>
          </p:cNvPicPr>
          <p:nvPr/>
        </p:nvPicPr>
        <p:blipFill>
          <a:blip r:embed="rId6"/>
          <a:srcRect/>
          <a:stretch>
            <a:fillRect/>
          </a:stretch>
        </p:blipFill>
        <p:spPr bwMode="auto">
          <a:xfrm>
            <a:off x="3357554" y="4714884"/>
            <a:ext cx="913486" cy="890626"/>
          </a:xfrm>
          <a:prstGeom prst="rect">
            <a:avLst/>
          </a:prstGeom>
          <a:noFill/>
        </p:spPr>
      </p:pic>
      <p:cxnSp>
        <p:nvCxnSpPr>
          <p:cNvPr id="13" name="Straight Connector 12"/>
          <p:cNvCxnSpPr>
            <a:endCxn id="96263" idx="0"/>
          </p:cNvCxnSpPr>
          <p:nvPr/>
        </p:nvCxnSpPr>
        <p:spPr>
          <a:xfrm rot="16200000" flipH="1">
            <a:off x="2800107" y="3700694"/>
            <a:ext cx="1857388" cy="170991"/>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1" name="Rounded Rectangular Callout 10"/>
          <p:cNvSpPr/>
          <p:nvPr/>
        </p:nvSpPr>
        <p:spPr>
          <a:xfrm>
            <a:off x="500034" y="3500438"/>
            <a:ext cx="2286016" cy="714380"/>
          </a:xfrm>
          <a:prstGeom prst="wedgeRoundRectCallout">
            <a:avLst>
              <a:gd name="adj1" fmla="val 70075"/>
              <a:gd name="adj2" fmla="val -12949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Mirror on underside of shuttle</a:t>
            </a:r>
            <a:endParaRPr lang="en-GB" dirty="0"/>
          </a:p>
        </p:txBody>
      </p:sp>
      <p:sp>
        <p:nvSpPr>
          <p:cNvPr id="12" name="TextBox 11"/>
          <p:cNvSpPr txBox="1"/>
          <p:nvPr/>
        </p:nvSpPr>
        <p:spPr>
          <a:xfrm>
            <a:off x="4643438" y="3571876"/>
            <a:ext cx="3000396" cy="954107"/>
          </a:xfrm>
          <a:prstGeom prst="rect">
            <a:avLst/>
          </a:prstGeom>
          <a:noFill/>
        </p:spPr>
        <p:txBody>
          <a:bodyPr wrap="square" rtlCol="0">
            <a:spAutoFit/>
          </a:bodyPr>
          <a:lstStyle/>
          <a:p>
            <a:r>
              <a:rPr lang="en-GB" sz="2800" dirty="0" smtClean="0"/>
              <a:t>SDI experiment: The plan</a:t>
            </a:r>
            <a:endParaRPr lang="en-GB" sz="2800" dirty="0"/>
          </a:p>
        </p:txBody>
      </p:sp>
      <p:sp>
        <p:nvSpPr>
          <p:cNvPr id="15" name="Rounded Rectangular Callout 14"/>
          <p:cNvSpPr/>
          <p:nvPr/>
        </p:nvSpPr>
        <p:spPr>
          <a:xfrm>
            <a:off x="428596" y="5500702"/>
            <a:ext cx="2500330" cy="428628"/>
          </a:xfrm>
          <a:prstGeom prst="wedgeRoundRectCallout">
            <a:avLst>
              <a:gd name="adj1" fmla="val 58993"/>
              <a:gd name="adj2" fmla="val -8747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Big mountain in Hawaii</a:t>
            </a:r>
            <a:endParaRPr lang="en-GB" dirty="0"/>
          </a:p>
        </p:txBody>
      </p:sp>
    </p:spTree>
    <p:extLst>
      <p:ext uri="{BB962C8B-B14F-4D97-AF65-F5344CB8AC3E}">
        <p14:creationId xmlns:p14="http://schemas.microsoft.com/office/powerpoint/2010/main" val="400021886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626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626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8" presetClass="entr" presetSubtype="3"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strips(upRight)">
                                      <p:cBhvr>
                                        <p:cTn id="1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5"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1985</a:t>
            </a:r>
            <a:endParaRPr lang="en-GB" dirty="0"/>
          </a:p>
        </p:txBody>
      </p:sp>
      <p:pic>
        <p:nvPicPr>
          <p:cNvPr id="96258" name="Picture 2" descr="Image:Sts-51-g-patch.png">
            <a:hlinkClick r:id="rId3"/>
          </p:cNvPr>
          <p:cNvPicPr>
            <a:picLocks noChangeAspect="1" noChangeArrowheads="1"/>
          </p:cNvPicPr>
          <p:nvPr/>
        </p:nvPicPr>
        <p:blipFill>
          <a:blip r:embed="rId4" cstate="print"/>
          <a:srcRect/>
          <a:stretch>
            <a:fillRect/>
          </a:stretch>
        </p:blipFill>
        <p:spPr bwMode="auto">
          <a:xfrm>
            <a:off x="6929454" y="428604"/>
            <a:ext cx="1714500" cy="1714500"/>
          </a:xfrm>
          <a:prstGeom prst="rect">
            <a:avLst/>
          </a:prstGeom>
          <a:noFill/>
        </p:spPr>
      </p:pic>
      <p:pic>
        <p:nvPicPr>
          <p:cNvPr id="96260" name="Picture 4" descr="C:\Users\akenn\AppData\Local\Microsoft\Windows\Temporary Internet Files\Content.IE5\GDK4QY75\MCj03684680000[1].wmf"/>
          <p:cNvPicPr>
            <a:picLocks noChangeAspect="1" noChangeArrowheads="1"/>
          </p:cNvPicPr>
          <p:nvPr/>
        </p:nvPicPr>
        <p:blipFill>
          <a:blip r:embed="rId5"/>
          <a:srcRect/>
          <a:stretch>
            <a:fillRect/>
          </a:stretch>
        </p:blipFill>
        <p:spPr bwMode="auto">
          <a:xfrm rot="9930947">
            <a:off x="2712246" y="1659705"/>
            <a:ext cx="1824228" cy="1643177"/>
          </a:xfrm>
          <a:prstGeom prst="rect">
            <a:avLst/>
          </a:prstGeom>
          <a:noFill/>
        </p:spPr>
      </p:pic>
      <p:pic>
        <p:nvPicPr>
          <p:cNvPr id="96263" name="Picture 7" descr="C:\Users\akenn\AppData\Local\Microsoft\Windows\Temporary Internet Files\Content.IE5\QYES2HHN\MCj03893600000[1].wmf"/>
          <p:cNvPicPr>
            <a:picLocks noChangeAspect="1" noChangeArrowheads="1"/>
          </p:cNvPicPr>
          <p:nvPr/>
        </p:nvPicPr>
        <p:blipFill>
          <a:blip r:embed="rId6"/>
          <a:srcRect/>
          <a:stretch>
            <a:fillRect/>
          </a:stretch>
        </p:blipFill>
        <p:spPr bwMode="auto">
          <a:xfrm>
            <a:off x="3357554" y="4714884"/>
            <a:ext cx="913486" cy="890626"/>
          </a:xfrm>
          <a:prstGeom prst="rect">
            <a:avLst/>
          </a:prstGeom>
          <a:noFill/>
        </p:spPr>
      </p:pic>
      <p:sp>
        <p:nvSpPr>
          <p:cNvPr id="12" name="TextBox 11"/>
          <p:cNvSpPr txBox="1"/>
          <p:nvPr/>
        </p:nvSpPr>
        <p:spPr>
          <a:xfrm>
            <a:off x="4643438" y="3571876"/>
            <a:ext cx="3000396" cy="954107"/>
          </a:xfrm>
          <a:prstGeom prst="rect">
            <a:avLst/>
          </a:prstGeom>
          <a:noFill/>
        </p:spPr>
        <p:txBody>
          <a:bodyPr wrap="square" rtlCol="0">
            <a:spAutoFit/>
          </a:bodyPr>
          <a:lstStyle/>
          <a:p>
            <a:r>
              <a:rPr lang="en-GB" sz="2800" dirty="0" smtClean="0"/>
              <a:t>SDI experiment:</a:t>
            </a:r>
          </a:p>
          <a:p>
            <a:r>
              <a:rPr lang="en-GB" sz="2800" dirty="0" smtClean="0"/>
              <a:t>The reality</a:t>
            </a:r>
            <a:endParaRPr lang="en-GB" sz="2800" dirty="0"/>
          </a:p>
        </p:txBody>
      </p:sp>
    </p:spTree>
    <p:extLst>
      <p:ext uri="{BB962C8B-B14F-4D97-AF65-F5344CB8AC3E}">
        <p14:creationId xmlns:p14="http://schemas.microsoft.com/office/powerpoint/2010/main" val="13133995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62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1985</a:t>
            </a:r>
            <a:endParaRPr lang="en-GB" dirty="0"/>
          </a:p>
        </p:txBody>
      </p:sp>
      <p:pic>
        <p:nvPicPr>
          <p:cNvPr id="1029" name="Picture 5"/>
          <p:cNvPicPr>
            <a:picLocks noChangeAspect="1" noChangeArrowheads="1"/>
          </p:cNvPicPr>
          <p:nvPr/>
        </p:nvPicPr>
        <p:blipFill>
          <a:blip r:embed="rId3">
            <a:lum contrast="30000"/>
          </a:blip>
          <a:srcRect r="3031"/>
          <a:stretch>
            <a:fillRect/>
          </a:stretch>
        </p:blipFill>
        <p:spPr bwMode="auto">
          <a:xfrm>
            <a:off x="0" y="1643050"/>
            <a:ext cx="9144000" cy="4895539"/>
          </a:xfrm>
          <a:prstGeom prst="rect">
            <a:avLst/>
          </a:prstGeom>
          <a:noFill/>
          <a:ln>
            <a:noFill/>
          </a:ln>
        </p:spPr>
      </p:pic>
      <p:pic>
        <p:nvPicPr>
          <p:cNvPr id="1030" name="Picture 6"/>
          <p:cNvPicPr>
            <a:picLocks noChangeAspect="1" noChangeArrowheads="1"/>
          </p:cNvPicPr>
          <p:nvPr/>
        </p:nvPicPr>
        <p:blipFill>
          <a:blip r:embed="rId4"/>
          <a:srcRect/>
          <a:stretch>
            <a:fillRect/>
          </a:stretch>
        </p:blipFill>
        <p:spPr bwMode="auto">
          <a:xfrm>
            <a:off x="214282" y="571480"/>
            <a:ext cx="8786842" cy="569518"/>
          </a:xfrm>
          <a:prstGeom prst="rect">
            <a:avLst/>
          </a:prstGeom>
          <a:noFill/>
          <a:ln w="9525">
            <a:noFill/>
            <a:miter lim="800000"/>
            <a:headEnd/>
            <a:tailEnd/>
          </a:ln>
          <a:effectLst/>
        </p:spPr>
      </p:pic>
      <p:sp>
        <p:nvSpPr>
          <p:cNvPr id="11" name="Rectangle 10"/>
          <p:cNvSpPr/>
          <p:nvPr/>
        </p:nvSpPr>
        <p:spPr>
          <a:xfrm>
            <a:off x="2857488" y="3286124"/>
            <a:ext cx="2357454" cy="357190"/>
          </a:xfrm>
          <a:prstGeom prst="rect">
            <a:avLst/>
          </a:prstGeom>
          <a:solidFill>
            <a:schemeClr val="accent4">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11"/>
          <p:cNvSpPr/>
          <p:nvPr/>
        </p:nvSpPr>
        <p:spPr>
          <a:xfrm>
            <a:off x="2571736" y="3929066"/>
            <a:ext cx="3214710" cy="357190"/>
          </a:xfrm>
          <a:prstGeom prst="rect">
            <a:avLst/>
          </a:prstGeom>
          <a:solidFill>
            <a:schemeClr val="accent4">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12"/>
          <p:cNvSpPr/>
          <p:nvPr/>
        </p:nvSpPr>
        <p:spPr>
          <a:xfrm>
            <a:off x="7215206" y="642918"/>
            <a:ext cx="857256" cy="285752"/>
          </a:xfrm>
          <a:prstGeom prst="rect">
            <a:avLst/>
          </a:prstGeom>
          <a:solidFill>
            <a:schemeClr val="accent6">
              <a:lumMod val="40000"/>
              <a:lumOff val="60000"/>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Freeform 7"/>
          <p:cNvSpPr/>
          <p:nvPr/>
        </p:nvSpPr>
        <p:spPr>
          <a:xfrm>
            <a:off x="7070436" y="431800"/>
            <a:ext cx="1115291" cy="812800"/>
          </a:xfrm>
          <a:custGeom>
            <a:avLst/>
            <a:gdLst>
              <a:gd name="connsiteX0" fmla="*/ 300182 w 1115291"/>
              <a:gd name="connsiteY0" fmla="*/ 53109 h 812800"/>
              <a:gd name="connsiteX1" fmla="*/ 23091 w 1115291"/>
              <a:gd name="connsiteY1" fmla="*/ 413327 h 812800"/>
              <a:gd name="connsiteX2" fmla="*/ 161637 w 1115291"/>
              <a:gd name="connsiteY2" fmla="*/ 787400 h 812800"/>
              <a:gd name="connsiteX3" fmla="*/ 979055 w 1115291"/>
              <a:gd name="connsiteY3" fmla="*/ 565727 h 812800"/>
              <a:gd name="connsiteX4" fmla="*/ 979055 w 1115291"/>
              <a:gd name="connsiteY4" fmla="*/ 94673 h 812800"/>
              <a:gd name="connsiteX5" fmla="*/ 300182 w 1115291"/>
              <a:gd name="connsiteY5" fmla="*/ 53109 h 81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15291" h="812800">
                <a:moveTo>
                  <a:pt x="300182" y="53109"/>
                </a:moveTo>
                <a:cubicBezTo>
                  <a:pt x="140855" y="106218"/>
                  <a:pt x="46182" y="290945"/>
                  <a:pt x="23091" y="413327"/>
                </a:cubicBezTo>
                <a:cubicBezTo>
                  <a:pt x="0" y="535709"/>
                  <a:pt x="2310" y="762000"/>
                  <a:pt x="161637" y="787400"/>
                </a:cubicBezTo>
                <a:cubicBezTo>
                  <a:pt x="320964" y="812800"/>
                  <a:pt x="842819" y="681182"/>
                  <a:pt x="979055" y="565727"/>
                </a:cubicBezTo>
                <a:cubicBezTo>
                  <a:pt x="1115291" y="450273"/>
                  <a:pt x="1099128" y="182418"/>
                  <a:pt x="979055" y="94673"/>
                </a:cubicBezTo>
                <a:cubicBezTo>
                  <a:pt x="858982" y="6928"/>
                  <a:pt x="459509" y="0"/>
                  <a:pt x="300182" y="53109"/>
                </a:cubicBezTo>
                <a:close/>
              </a:path>
            </a:pathLst>
          </a:custGeom>
          <a:noFill/>
          <a:ln w="28575">
            <a:solidFill>
              <a:srgbClr val="FF000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GB"/>
          </a:p>
        </p:txBody>
      </p:sp>
    </p:spTree>
    <p:extLst>
      <p:ext uri="{BB962C8B-B14F-4D97-AF65-F5344CB8AC3E}">
        <p14:creationId xmlns:p14="http://schemas.microsoft.com/office/powerpoint/2010/main" val="1376484787"/>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Units of Measure</a:t>
            </a:r>
            <a:endParaRPr lang="en-GB" dirty="0"/>
          </a:p>
        </p:txBody>
      </p:sp>
      <p:sp>
        <p:nvSpPr>
          <p:cNvPr id="4" name="Folded Corner 3"/>
          <p:cNvSpPr/>
          <p:nvPr/>
        </p:nvSpPr>
        <p:spPr>
          <a:xfrm>
            <a:off x="214282" y="1196946"/>
            <a:ext cx="8929718" cy="3061959"/>
          </a:xfrm>
          <a:prstGeom prst="foldedCorner">
            <a:avLst/>
          </a:prstGeom>
          <a:solidFill>
            <a:srgbClr val="F8F57B"/>
          </a:solidFill>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r>
              <a:rPr lang="en-GB" b="1" dirty="0" smtClean="0">
                <a:solidFill>
                  <a:schemeClr val="bg1"/>
                </a:solidFill>
                <a:latin typeface="Consolas" pitchFamily="49" charset="0"/>
                <a:cs typeface="Consolas" pitchFamily="49" charset="0"/>
              </a:rPr>
              <a:t>let </a:t>
            </a:r>
            <a:r>
              <a:rPr lang="en-GB" b="1" dirty="0" err="1" smtClean="0">
                <a:solidFill>
                  <a:schemeClr val="bg1"/>
                </a:solidFill>
                <a:latin typeface="Consolas" pitchFamily="49" charset="0"/>
                <a:cs typeface="Consolas" pitchFamily="49" charset="0"/>
              </a:rPr>
              <a:t>EarthMass</a:t>
            </a:r>
            <a:r>
              <a:rPr lang="en-GB" b="1" dirty="0" smtClean="0">
                <a:solidFill>
                  <a:schemeClr val="bg1"/>
                </a:solidFill>
                <a:latin typeface="Consolas" pitchFamily="49" charset="0"/>
                <a:cs typeface="Consolas" pitchFamily="49" charset="0"/>
              </a:rPr>
              <a:t> = 5.9736e24&lt;kg&gt;</a:t>
            </a:r>
          </a:p>
          <a:p>
            <a:endParaRPr lang="en-GB" b="1" dirty="0" smtClean="0">
              <a:solidFill>
                <a:schemeClr val="tx1"/>
              </a:solidFill>
              <a:latin typeface="Consolas" pitchFamily="49" charset="0"/>
              <a:cs typeface="Consolas" pitchFamily="49" charset="0"/>
            </a:endParaRPr>
          </a:p>
          <a:p>
            <a:r>
              <a:rPr lang="en-GB" b="1" dirty="0" smtClean="0">
                <a:solidFill>
                  <a:srgbClr val="008000"/>
                </a:solidFill>
                <a:latin typeface="Consolas" pitchFamily="49" charset="0"/>
                <a:cs typeface="Consolas" pitchFamily="49" charset="0"/>
              </a:rPr>
              <a:t>// Average between pole and equator radii</a:t>
            </a:r>
          </a:p>
          <a:p>
            <a:r>
              <a:rPr lang="en-GB" b="1" dirty="0" smtClean="0">
                <a:solidFill>
                  <a:schemeClr val="bg1"/>
                </a:solidFill>
                <a:latin typeface="Consolas" pitchFamily="49" charset="0"/>
                <a:cs typeface="Consolas" pitchFamily="49" charset="0"/>
              </a:rPr>
              <a:t>let </a:t>
            </a:r>
            <a:r>
              <a:rPr lang="en-GB" b="1" dirty="0" err="1" smtClean="0">
                <a:solidFill>
                  <a:schemeClr val="bg1"/>
                </a:solidFill>
                <a:latin typeface="Consolas" pitchFamily="49" charset="0"/>
                <a:cs typeface="Consolas" pitchFamily="49" charset="0"/>
              </a:rPr>
              <a:t>EarthRadius</a:t>
            </a:r>
            <a:r>
              <a:rPr lang="en-GB" b="1" dirty="0" smtClean="0">
                <a:solidFill>
                  <a:schemeClr val="bg1"/>
                </a:solidFill>
                <a:latin typeface="Consolas" pitchFamily="49" charset="0"/>
                <a:cs typeface="Consolas" pitchFamily="49" charset="0"/>
              </a:rPr>
              <a:t> = 6371.0e3&lt;m&gt;</a:t>
            </a:r>
          </a:p>
          <a:p>
            <a:endParaRPr lang="en-GB" b="1" dirty="0" smtClean="0">
              <a:solidFill>
                <a:schemeClr val="tx1"/>
              </a:solidFill>
              <a:latin typeface="Consolas" pitchFamily="49" charset="0"/>
              <a:cs typeface="Consolas" pitchFamily="49" charset="0"/>
            </a:endParaRPr>
          </a:p>
          <a:p>
            <a:r>
              <a:rPr lang="en-GB" b="1" dirty="0" smtClean="0">
                <a:solidFill>
                  <a:srgbClr val="008000"/>
                </a:solidFill>
                <a:latin typeface="Consolas" pitchFamily="49" charset="0"/>
                <a:cs typeface="Consolas" pitchFamily="49" charset="0"/>
              </a:rPr>
              <a:t>// Gravitational acceleration on surface of Earth </a:t>
            </a:r>
          </a:p>
          <a:p>
            <a:r>
              <a:rPr lang="en-GB" b="1" dirty="0" smtClean="0">
                <a:solidFill>
                  <a:schemeClr val="bg1"/>
                </a:solidFill>
                <a:latin typeface="Consolas" pitchFamily="49" charset="0"/>
                <a:cs typeface="Consolas" pitchFamily="49" charset="0"/>
              </a:rPr>
              <a:t>let g = </a:t>
            </a:r>
            <a:r>
              <a:rPr lang="en-GB" b="1" dirty="0" err="1" smtClean="0">
                <a:solidFill>
                  <a:schemeClr val="bg1"/>
                </a:solidFill>
                <a:latin typeface="Consolas" pitchFamily="49" charset="0"/>
                <a:cs typeface="Consolas" pitchFamily="49" charset="0"/>
              </a:rPr>
              <a:t>PhysicalConstants.G</a:t>
            </a:r>
            <a:r>
              <a:rPr lang="en-GB" b="1" dirty="0" smtClean="0">
                <a:solidFill>
                  <a:schemeClr val="bg1"/>
                </a:solidFill>
                <a:latin typeface="Consolas" pitchFamily="49" charset="0"/>
                <a:cs typeface="Consolas" pitchFamily="49" charset="0"/>
              </a:rPr>
              <a:t> * </a:t>
            </a:r>
            <a:r>
              <a:rPr lang="en-GB" b="1" dirty="0" err="1" smtClean="0">
                <a:solidFill>
                  <a:schemeClr val="bg1"/>
                </a:solidFill>
                <a:latin typeface="Consolas" pitchFamily="49" charset="0"/>
                <a:cs typeface="Consolas" pitchFamily="49" charset="0"/>
              </a:rPr>
              <a:t>EarthMass</a:t>
            </a:r>
            <a:r>
              <a:rPr lang="en-GB" b="1" dirty="0" smtClean="0">
                <a:solidFill>
                  <a:schemeClr val="bg1"/>
                </a:solidFill>
                <a:latin typeface="Consolas" pitchFamily="49" charset="0"/>
                <a:cs typeface="Consolas" pitchFamily="49" charset="0"/>
              </a:rPr>
              <a:t> / (</a:t>
            </a:r>
            <a:r>
              <a:rPr lang="en-GB" b="1" dirty="0" err="1" smtClean="0">
                <a:solidFill>
                  <a:schemeClr val="bg1"/>
                </a:solidFill>
                <a:latin typeface="Consolas" pitchFamily="49" charset="0"/>
                <a:cs typeface="Consolas" pitchFamily="49" charset="0"/>
              </a:rPr>
              <a:t>EarthRadius</a:t>
            </a:r>
            <a:r>
              <a:rPr lang="en-GB" b="1" dirty="0" smtClean="0">
                <a:solidFill>
                  <a:schemeClr val="bg1"/>
                </a:solidFill>
                <a:latin typeface="Consolas" pitchFamily="49" charset="0"/>
                <a:cs typeface="Consolas" pitchFamily="49" charset="0"/>
              </a:rPr>
              <a:t> * </a:t>
            </a:r>
            <a:r>
              <a:rPr lang="en-GB" b="1" dirty="0" err="1" smtClean="0">
                <a:solidFill>
                  <a:schemeClr val="bg1"/>
                </a:solidFill>
                <a:latin typeface="Consolas" pitchFamily="49" charset="0"/>
                <a:cs typeface="Consolas" pitchFamily="49" charset="0"/>
              </a:rPr>
              <a:t>EarthRadius</a:t>
            </a:r>
            <a:r>
              <a:rPr lang="en-GB" b="1" dirty="0" smtClean="0">
                <a:solidFill>
                  <a:schemeClr val="bg1"/>
                </a:solidFill>
                <a:latin typeface="Consolas" pitchFamily="49" charset="0"/>
                <a:cs typeface="Consolas" pitchFamily="49" charset="0"/>
              </a:rPr>
              <a:t>)</a:t>
            </a:r>
          </a:p>
          <a:p>
            <a:endParaRPr lang="en-GB" b="1" dirty="0" smtClean="0">
              <a:solidFill>
                <a:schemeClr val="tx1"/>
              </a:solidFill>
              <a:latin typeface="Consolas" pitchFamily="49" charset="0"/>
              <a:cs typeface="Consolas" pitchFamily="49" charset="0"/>
            </a:endParaRPr>
          </a:p>
          <a:p>
            <a:endParaRPr lang="en-GB" b="1" dirty="0" smtClean="0">
              <a:solidFill>
                <a:schemeClr val="tx1"/>
              </a:solidFill>
              <a:latin typeface="Consolas" pitchFamily="49" charset="0"/>
              <a:cs typeface="Consolas" pitchFamily="49" charset="0"/>
            </a:endParaRPr>
          </a:p>
        </p:txBody>
      </p:sp>
      <p:pic>
        <p:nvPicPr>
          <p:cNvPr id="1026" name="Picture 2"/>
          <p:cNvPicPr>
            <a:picLocks noGrp="1" noChangeAspect="1" noChangeArrowheads="1"/>
          </p:cNvPicPr>
          <p:nvPr>
            <p:ph idx="1"/>
          </p:nvPr>
        </p:nvPicPr>
        <p:blipFill>
          <a:blip r:embed="rId2" cstate="print"/>
          <a:srcRect t="8696" r="58209" b="21425"/>
          <a:stretch>
            <a:fillRect/>
          </a:stretch>
        </p:blipFill>
        <p:spPr bwMode="auto">
          <a:xfrm>
            <a:off x="1500166" y="3571876"/>
            <a:ext cx="6951656" cy="2428892"/>
          </a:xfrm>
          <a:prstGeom prst="rect">
            <a:avLst/>
          </a:prstGeom>
          <a:noFill/>
          <a:ln w="9525">
            <a:noFill/>
            <a:miter lim="800000"/>
            <a:headEnd/>
            <a:tailEnd/>
          </a:ln>
          <a:effectLst/>
        </p:spPr>
      </p:pic>
      <p:sp>
        <p:nvSpPr>
          <p:cNvPr id="6" name="Freeform 5"/>
          <p:cNvSpPr/>
          <p:nvPr/>
        </p:nvSpPr>
        <p:spPr>
          <a:xfrm>
            <a:off x="3071802" y="4786322"/>
            <a:ext cx="3357586" cy="812800"/>
          </a:xfrm>
          <a:custGeom>
            <a:avLst/>
            <a:gdLst>
              <a:gd name="connsiteX0" fmla="*/ 300182 w 1115291"/>
              <a:gd name="connsiteY0" fmla="*/ 53109 h 812800"/>
              <a:gd name="connsiteX1" fmla="*/ 23091 w 1115291"/>
              <a:gd name="connsiteY1" fmla="*/ 413327 h 812800"/>
              <a:gd name="connsiteX2" fmla="*/ 161637 w 1115291"/>
              <a:gd name="connsiteY2" fmla="*/ 787400 h 812800"/>
              <a:gd name="connsiteX3" fmla="*/ 979055 w 1115291"/>
              <a:gd name="connsiteY3" fmla="*/ 565727 h 812800"/>
              <a:gd name="connsiteX4" fmla="*/ 979055 w 1115291"/>
              <a:gd name="connsiteY4" fmla="*/ 94673 h 812800"/>
              <a:gd name="connsiteX5" fmla="*/ 300182 w 1115291"/>
              <a:gd name="connsiteY5" fmla="*/ 53109 h 81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15291" h="812800">
                <a:moveTo>
                  <a:pt x="300182" y="53109"/>
                </a:moveTo>
                <a:cubicBezTo>
                  <a:pt x="140855" y="106218"/>
                  <a:pt x="46182" y="290945"/>
                  <a:pt x="23091" y="413327"/>
                </a:cubicBezTo>
                <a:cubicBezTo>
                  <a:pt x="0" y="535709"/>
                  <a:pt x="2310" y="762000"/>
                  <a:pt x="161637" y="787400"/>
                </a:cubicBezTo>
                <a:cubicBezTo>
                  <a:pt x="320964" y="812800"/>
                  <a:pt x="842819" y="681182"/>
                  <a:pt x="979055" y="565727"/>
                </a:cubicBezTo>
                <a:cubicBezTo>
                  <a:pt x="1115291" y="450273"/>
                  <a:pt x="1099128" y="182418"/>
                  <a:pt x="979055" y="94673"/>
                </a:cubicBezTo>
                <a:cubicBezTo>
                  <a:pt x="858982" y="6928"/>
                  <a:pt x="459509" y="0"/>
                  <a:pt x="300182" y="53109"/>
                </a:cubicBezTo>
                <a:close/>
              </a:path>
            </a:pathLst>
          </a:custGeom>
          <a:noFill/>
          <a:ln w="28575">
            <a:solidFill>
              <a:srgbClr val="FF000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GB"/>
          </a:p>
        </p:txBody>
      </p:sp>
    </p:spTree>
    <p:extLst>
      <p:ext uri="{BB962C8B-B14F-4D97-AF65-F5344CB8AC3E}">
        <p14:creationId xmlns:p14="http://schemas.microsoft.com/office/powerpoint/2010/main" val="21278357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41730" y="2327379"/>
            <a:ext cx="8382000" cy="1551194"/>
          </a:xfrm>
        </p:spPr>
        <p:txBody>
          <a:bodyPr/>
          <a:lstStyle/>
          <a:p>
            <a:pPr algn="ctr"/>
            <a:r>
              <a:rPr lang="en-GB" dirty="0" smtClean="0"/>
              <a:t>Now, F# 3.0…</a:t>
            </a:r>
            <a:br>
              <a:rPr lang="en-GB" dirty="0" smtClean="0"/>
            </a:br>
            <a:r>
              <a:rPr lang="en-GB" dirty="0"/>
              <a:t/>
            </a:r>
            <a:br>
              <a:rPr lang="en-GB" dirty="0"/>
            </a:br>
            <a:r>
              <a:rPr lang="en-GB" sz="2000" dirty="0" smtClean="0"/>
              <a:t>(currently in Beta, available from </a:t>
            </a:r>
            <a:r>
              <a:rPr lang="en-GB" sz="2000" dirty="0" smtClean="0">
                <a:hlinkClick r:id="rId3"/>
              </a:rPr>
              <a:t>www.fsharp.net</a:t>
            </a:r>
            <a:r>
              <a:rPr lang="en-GB" sz="2000" dirty="0" smtClean="0"/>
              <a:t>) </a:t>
            </a:r>
            <a:endParaRPr lang="en-GB" dirty="0"/>
          </a:p>
        </p:txBody>
      </p:sp>
    </p:spTree>
    <p:extLst>
      <p:ext uri="{BB962C8B-B14F-4D97-AF65-F5344CB8AC3E}">
        <p14:creationId xmlns:p14="http://schemas.microsoft.com/office/powerpoint/2010/main" val="11508755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noAutofit/>
          </a:bodyPr>
          <a:lstStyle/>
          <a:p>
            <a:r>
              <a:rPr lang="en-GB" sz="4000" b="1" dirty="0" smtClean="0">
                <a:latin typeface="Candara" pitchFamily="34" charset="0"/>
              </a:rPr>
              <a:t>Part </a:t>
            </a:r>
            <a:r>
              <a:rPr lang="en-GB" sz="4000" b="1" dirty="0" smtClean="0"/>
              <a:t>0</a:t>
            </a:r>
            <a:r>
              <a:rPr lang="en-GB" sz="4000" b="1" dirty="0" smtClean="0">
                <a:latin typeface="Candara" pitchFamily="34" charset="0"/>
              </a:rPr>
              <a:t/>
            </a:r>
            <a:br>
              <a:rPr lang="en-GB" sz="4000" b="1" dirty="0" smtClean="0">
                <a:latin typeface="Candara" pitchFamily="34" charset="0"/>
              </a:rPr>
            </a:br>
            <a:r>
              <a:rPr lang="en-GB" sz="4000" dirty="0">
                <a:latin typeface="Candara" pitchFamily="34" charset="0"/>
              </a:rPr>
              <a:t/>
            </a:r>
            <a:br>
              <a:rPr lang="en-GB" sz="4000" dirty="0">
                <a:latin typeface="Candara" pitchFamily="34" charset="0"/>
              </a:rPr>
            </a:br>
            <a:r>
              <a:rPr lang="en-GB" sz="4000" dirty="0" smtClean="0">
                <a:latin typeface="Candara" pitchFamily="34" charset="0"/>
              </a:rPr>
              <a:t>A quick retrospective</a:t>
            </a:r>
            <a:r>
              <a:rPr lang="en-GB" sz="4000" dirty="0">
                <a:latin typeface="Candara" pitchFamily="34" charset="0"/>
              </a:rPr>
              <a:t/>
            </a:r>
            <a:br>
              <a:rPr lang="en-GB" sz="4000" dirty="0">
                <a:latin typeface="Candara" pitchFamily="34" charset="0"/>
              </a:rPr>
            </a:br>
            <a:endParaRPr lang="en-GB" sz="2800" dirty="0">
              <a:latin typeface="Candara" pitchFamily="34" charset="0"/>
            </a:endParaRPr>
          </a:p>
        </p:txBody>
      </p:sp>
      <p:sp>
        <p:nvSpPr>
          <p:cNvPr id="3" name="Subtitle 2"/>
          <p:cNvSpPr>
            <a:spLocks noGrp="1"/>
          </p:cNvSpPr>
          <p:nvPr>
            <p:ph type="subTitle" idx="1"/>
          </p:nvPr>
        </p:nvSpPr>
        <p:spPr/>
        <p:txBody>
          <a:bodyPr/>
          <a:lstStyle/>
          <a:p>
            <a:endParaRPr lang="en-GB"/>
          </a:p>
        </p:txBody>
      </p:sp>
    </p:spTree>
    <p:extLst>
      <p:ext uri="{BB962C8B-B14F-4D97-AF65-F5344CB8AC3E}">
        <p14:creationId xmlns:p14="http://schemas.microsoft.com/office/powerpoint/2010/main" val="36446404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18344" y="1080469"/>
            <a:ext cx="8382000" cy="4598182"/>
          </a:xfrm>
        </p:spPr>
        <p:txBody>
          <a:bodyPr/>
          <a:lstStyle/>
          <a:p>
            <a:r>
              <a:rPr lang="en-GB" sz="4800" dirty="0" smtClean="0">
                <a:latin typeface="Candara" pitchFamily="34" charset="0"/>
              </a:rPr>
              <a:t>A Challenge!</a:t>
            </a:r>
            <a:r>
              <a:rPr lang="en-GB" sz="4800" dirty="0">
                <a:latin typeface="Candara" pitchFamily="34" charset="0"/>
              </a:rPr>
              <a:t/>
            </a:r>
            <a:br>
              <a:rPr lang="en-GB" sz="4800" dirty="0">
                <a:latin typeface="Candara" pitchFamily="34" charset="0"/>
              </a:rPr>
            </a:br>
            <a:r>
              <a:rPr lang="en-GB" sz="4800" dirty="0">
                <a:latin typeface="Candara" pitchFamily="34" charset="0"/>
              </a:rPr>
              <a:t/>
            </a:r>
            <a:br>
              <a:rPr lang="en-GB" sz="4800" dirty="0">
                <a:latin typeface="Candara" pitchFamily="34" charset="0"/>
              </a:rPr>
            </a:br>
            <a:r>
              <a:rPr lang="en-GB" sz="3200" dirty="0" smtClean="0">
                <a:solidFill>
                  <a:schemeClr val="tx1"/>
                </a:solidFill>
                <a:latin typeface="Candara" pitchFamily="34" charset="0"/>
              </a:rPr>
              <a:t>Task #1: </a:t>
            </a:r>
            <a:r>
              <a:rPr lang="en-GB" sz="3200" dirty="0">
                <a:solidFill>
                  <a:schemeClr val="tx1"/>
                </a:solidFill>
                <a:latin typeface="Candara" pitchFamily="34" charset="0"/>
              </a:rPr>
              <a:t>A Chemistry Elements Class Library</a:t>
            </a:r>
            <a:br>
              <a:rPr lang="en-GB" sz="3200" dirty="0">
                <a:solidFill>
                  <a:schemeClr val="tx1"/>
                </a:solidFill>
                <a:latin typeface="Candara" pitchFamily="34" charset="0"/>
              </a:rPr>
            </a:br>
            <a:r>
              <a:rPr lang="en-GB" sz="3200" dirty="0">
                <a:solidFill>
                  <a:schemeClr val="tx1"/>
                </a:solidFill>
                <a:latin typeface="Candara" pitchFamily="34" charset="0"/>
              </a:rPr>
              <a:t/>
            </a:r>
            <a:br>
              <a:rPr lang="en-GB" sz="3200" dirty="0">
                <a:solidFill>
                  <a:schemeClr val="tx1"/>
                </a:solidFill>
                <a:latin typeface="Candara" pitchFamily="34" charset="0"/>
              </a:rPr>
            </a:br>
            <a:r>
              <a:rPr lang="en-GB" sz="3200" dirty="0">
                <a:solidFill>
                  <a:schemeClr val="tx1"/>
                </a:solidFill>
                <a:latin typeface="Candara" pitchFamily="34" charset="0"/>
              </a:rPr>
              <a:t>Task #2: </a:t>
            </a:r>
            <a:r>
              <a:rPr lang="en-GB" sz="3200" dirty="0" smtClean="0">
                <a:solidFill>
                  <a:schemeClr val="tx1"/>
                </a:solidFill>
                <a:latin typeface="Candara" pitchFamily="34" charset="0"/>
              </a:rPr>
              <a:t>A Biology Class Library</a:t>
            </a:r>
            <a:r>
              <a:rPr lang="en-GB" sz="3200" dirty="0">
                <a:solidFill>
                  <a:schemeClr val="tx1"/>
                </a:solidFill>
                <a:latin typeface="Candara" pitchFamily="34" charset="0"/>
              </a:rPr>
              <a:t/>
            </a:r>
            <a:br>
              <a:rPr lang="en-GB" sz="3200" dirty="0">
                <a:solidFill>
                  <a:schemeClr val="tx1"/>
                </a:solidFill>
                <a:latin typeface="Candara" pitchFamily="34" charset="0"/>
              </a:rPr>
            </a:br>
            <a:r>
              <a:rPr lang="en-GB" sz="3200" dirty="0">
                <a:solidFill>
                  <a:schemeClr val="tx1"/>
                </a:solidFill>
                <a:latin typeface="Candara" pitchFamily="34" charset="0"/>
              </a:rPr>
              <a:t/>
            </a:r>
            <a:br>
              <a:rPr lang="en-GB" sz="3200" dirty="0">
                <a:solidFill>
                  <a:schemeClr val="tx1"/>
                </a:solidFill>
                <a:latin typeface="Candara" pitchFamily="34" charset="0"/>
              </a:rPr>
            </a:br>
            <a:r>
              <a:rPr lang="en-GB" sz="3200" dirty="0">
                <a:solidFill>
                  <a:schemeClr val="tx1"/>
                </a:solidFill>
                <a:latin typeface="Candara" pitchFamily="34" charset="0"/>
              </a:rPr>
              <a:t>Task #3: Repeat for all f</a:t>
            </a:r>
            <a:r>
              <a:rPr lang="en-GB" sz="3200" dirty="0" smtClean="0">
                <a:solidFill>
                  <a:schemeClr val="tx1"/>
                </a:solidFill>
                <a:latin typeface="Candara" pitchFamily="34" charset="0"/>
              </a:rPr>
              <a:t>ields of human knowledge and endeavour…</a:t>
            </a:r>
            <a:r>
              <a:rPr lang="en-GB" sz="5400" dirty="0">
                <a:latin typeface="Candara" pitchFamily="34" charset="0"/>
              </a:rPr>
              <a:t/>
            </a:r>
            <a:br>
              <a:rPr lang="en-GB" sz="5400" dirty="0">
                <a:latin typeface="Candara" pitchFamily="34" charset="0"/>
              </a:rPr>
            </a:br>
            <a:endParaRPr lang="en-GB" dirty="0">
              <a:latin typeface="Candara" pitchFamily="34" charset="0"/>
            </a:endParaRPr>
          </a:p>
        </p:txBody>
      </p:sp>
    </p:spTree>
    <p:extLst>
      <p:ext uri="{BB962C8B-B14F-4D97-AF65-F5344CB8AC3E}">
        <p14:creationId xmlns:p14="http://schemas.microsoft.com/office/powerpoint/2010/main" val="29886956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GB" dirty="0" smtClean="0">
                <a:solidFill>
                  <a:schemeClr val="tx1"/>
                </a:solidFill>
              </a:rPr>
              <a:t>Language Integrated Web Data</a:t>
            </a:r>
            <a:endParaRPr lang="en-GB" dirty="0">
              <a:solidFill>
                <a:schemeClr val="tx1"/>
              </a:solidFill>
            </a:endParaRPr>
          </a:p>
        </p:txBody>
      </p:sp>
      <p:sp>
        <p:nvSpPr>
          <p:cNvPr id="5" name="Subtitle 4"/>
          <p:cNvSpPr>
            <a:spLocks noGrp="1"/>
          </p:cNvSpPr>
          <p:nvPr>
            <p:ph type="subTitle" idx="1"/>
          </p:nvPr>
        </p:nvSpPr>
        <p:spPr/>
        <p:txBody>
          <a:bodyPr/>
          <a:lstStyle/>
          <a:p>
            <a:endParaRPr lang="en-GB" b="1" dirty="0"/>
          </a:p>
          <a:p>
            <a:endParaRPr lang="en-GB" dirty="0"/>
          </a:p>
        </p:txBody>
      </p:sp>
      <p:sp>
        <p:nvSpPr>
          <p:cNvPr id="6" name="Text Placeholder 5"/>
          <p:cNvSpPr>
            <a:spLocks noGrp="1"/>
          </p:cNvSpPr>
          <p:nvPr>
            <p:ph type="body" sz="quarter" idx="10"/>
          </p:nvPr>
        </p:nvSpPr>
        <p:spPr/>
        <p:txBody>
          <a:bodyPr/>
          <a:lstStyle/>
          <a:p>
            <a:r>
              <a:rPr lang="en-GB" i="0" dirty="0" smtClean="0"/>
              <a:t>demo</a:t>
            </a:r>
            <a:endParaRPr lang="en-GB" i="0" dirty="0"/>
          </a:p>
        </p:txBody>
      </p:sp>
    </p:spTree>
    <p:extLst>
      <p:ext uri="{BB962C8B-B14F-4D97-AF65-F5344CB8AC3E}">
        <p14:creationId xmlns:p14="http://schemas.microsoft.com/office/powerpoint/2010/main" val="29168253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GB" dirty="0" smtClean="0">
                <a:solidFill>
                  <a:schemeClr val="tx1"/>
                </a:solidFill>
              </a:rPr>
              <a:t>Language Integrated World Bank REST API</a:t>
            </a:r>
            <a:endParaRPr lang="en-GB" dirty="0">
              <a:solidFill>
                <a:schemeClr val="tx1"/>
              </a:solidFill>
            </a:endParaRPr>
          </a:p>
        </p:txBody>
      </p:sp>
      <p:sp>
        <p:nvSpPr>
          <p:cNvPr id="5" name="Subtitle 4"/>
          <p:cNvSpPr>
            <a:spLocks noGrp="1"/>
          </p:cNvSpPr>
          <p:nvPr>
            <p:ph type="subTitle" idx="1"/>
          </p:nvPr>
        </p:nvSpPr>
        <p:spPr/>
        <p:txBody>
          <a:bodyPr/>
          <a:lstStyle/>
          <a:p>
            <a:endParaRPr lang="en-GB" b="1" dirty="0"/>
          </a:p>
          <a:p>
            <a:endParaRPr lang="en-GB" dirty="0"/>
          </a:p>
        </p:txBody>
      </p:sp>
      <p:sp>
        <p:nvSpPr>
          <p:cNvPr id="6" name="Text Placeholder 5"/>
          <p:cNvSpPr>
            <a:spLocks noGrp="1"/>
          </p:cNvSpPr>
          <p:nvPr>
            <p:ph type="body" sz="quarter" idx="10"/>
          </p:nvPr>
        </p:nvSpPr>
        <p:spPr/>
        <p:txBody>
          <a:bodyPr/>
          <a:lstStyle/>
          <a:p>
            <a:r>
              <a:rPr lang="en-GB" i="0" dirty="0" smtClean="0"/>
              <a:t>demo</a:t>
            </a:r>
            <a:endParaRPr lang="en-GB" i="0" dirty="0"/>
          </a:p>
        </p:txBody>
      </p:sp>
    </p:spTree>
    <p:extLst>
      <p:ext uri="{BB962C8B-B14F-4D97-AF65-F5344CB8AC3E}">
        <p14:creationId xmlns:p14="http://schemas.microsoft.com/office/powerpoint/2010/main" val="5812635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GB" dirty="0" smtClean="0">
                <a:solidFill>
                  <a:schemeClr val="tx1"/>
                </a:solidFill>
              </a:rPr>
              <a:t>Units of Measure from the Web</a:t>
            </a:r>
            <a:endParaRPr lang="en-GB" dirty="0">
              <a:solidFill>
                <a:schemeClr val="tx1"/>
              </a:solidFill>
            </a:endParaRPr>
          </a:p>
        </p:txBody>
      </p:sp>
      <p:sp>
        <p:nvSpPr>
          <p:cNvPr id="5" name="Subtitle 4"/>
          <p:cNvSpPr>
            <a:spLocks noGrp="1"/>
          </p:cNvSpPr>
          <p:nvPr>
            <p:ph type="subTitle" idx="1"/>
          </p:nvPr>
        </p:nvSpPr>
        <p:spPr/>
        <p:txBody>
          <a:bodyPr/>
          <a:lstStyle/>
          <a:p>
            <a:endParaRPr lang="en-GB" b="1" dirty="0"/>
          </a:p>
          <a:p>
            <a:endParaRPr lang="en-GB" dirty="0"/>
          </a:p>
        </p:txBody>
      </p:sp>
      <p:sp>
        <p:nvSpPr>
          <p:cNvPr id="6" name="Text Placeholder 5"/>
          <p:cNvSpPr>
            <a:spLocks noGrp="1"/>
          </p:cNvSpPr>
          <p:nvPr>
            <p:ph type="body" sz="quarter" idx="10"/>
          </p:nvPr>
        </p:nvSpPr>
        <p:spPr/>
        <p:txBody>
          <a:bodyPr/>
          <a:lstStyle/>
          <a:p>
            <a:r>
              <a:rPr lang="en-GB" i="0" dirty="0" smtClean="0"/>
              <a:t>demo</a:t>
            </a:r>
            <a:endParaRPr lang="en-GB" i="0" dirty="0"/>
          </a:p>
        </p:txBody>
      </p:sp>
    </p:spTree>
    <p:extLst>
      <p:ext uri="{BB962C8B-B14F-4D97-AF65-F5344CB8AC3E}">
        <p14:creationId xmlns:p14="http://schemas.microsoft.com/office/powerpoint/2010/main" val="8779030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50137" y="1062681"/>
            <a:ext cx="8382000" cy="5484578"/>
          </a:xfrm>
        </p:spPr>
        <p:txBody>
          <a:bodyPr/>
          <a:lstStyle/>
          <a:p>
            <a:pPr algn="ctr"/>
            <a:r>
              <a:rPr lang="en-GB" b="1" dirty="0" smtClean="0">
                <a:latin typeface="Candara" pitchFamily="34" charset="0"/>
              </a:rPr>
              <a:t>A Type Provider is….</a:t>
            </a:r>
            <a:br>
              <a:rPr lang="en-GB" b="1" dirty="0" smtClean="0">
                <a:latin typeface="Candara" pitchFamily="34" charset="0"/>
              </a:rPr>
            </a:br>
            <a:r>
              <a:rPr lang="en-GB" b="1" dirty="0">
                <a:latin typeface="Candara" pitchFamily="34" charset="0"/>
              </a:rPr>
              <a:t/>
            </a:r>
            <a:br>
              <a:rPr lang="en-GB" b="1" dirty="0">
                <a:latin typeface="Candara" pitchFamily="34" charset="0"/>
              </a:rPr>
            </a:br>
            <a:r>
              <a:rPr lang="en-GB" sz="2800" dirty="0" smtClean="0">
                <a:latin typeface="Candara" pitchFamily="34" charset="0"/>
              </a:rPr>
              <a:t>“Just like a library”</a:t>
            </a:r>
            <a:br>
              <a:rPr lang="en-GB" sz="2800" dirty="0" smtClean="0">
                <a:latin typeface="Candara" pitchFamily="34" charset="0"/>
              </a:rPr>
            </a:br>
            <a:r>
              <a:rPr lang="en-GB" sz="2800" dirty="0" smtClean="0">
                <a:latin typeface="Candara" pitchFamily="34" charset="0"/>
              </a:rPr>
              <a:t/>
            </a:r>
            <a:br>
              <a:rPr lang="en-GB" sz="2800" dirty="0" smtClean="0">
                <a:latin typeface="Candara" pitchFamily="34" charset="0"/>
              </a:rPr>
            </a:br>
            <a:r>
              <a:rPr lang="en-GB" sz="3600" dirty="0" smtClean="0">
                <a:latin typeface="Candara" pitchFamily="34" charset="0"/>
              </a:rPr>
              <a:t>“</a:t>
            </a:r>
            <a:r>
              <a:rPr lang="en-GB" sz="2800" dirty="0" smtClean="0">
                <a:latin typeface="Candara" pitchFamily="34" charset="0"/>
              </a:rPr>
              <a:t>A design-time component that computes a space of types and methods…”</a:t>
            </a:r>
            <a:br>
              <a:rPr lang="en-GB" sz="2800" dirty="0" smtClean="0">
                <a:latin typeface="Candara" pitchFamily="34" charset="0"/>
              </a:rPr>
            </a:br>
            <a:r>
              <a:rPr lang="en-GB" sz="2800" dirty="0">
                <a:latin typeface="Candara" pitchFamily="34" charset="0"/>
              </a:rPr>
              <a:t/>
            </a:r>
            <a:br>
              <a:rPr lang="en-GB" sz="2800" dirty="0">
                <a:latin typeface="Candara" pitchFamily="34" charset="0"/>
              </a:rPr>
            </a:br>
            <a:r>
              <a:rPr lang="en-GB" sz="2800" dirty="0" smtClean="0">
                <a:latin typeface="Candara" pitchFamily="34" charset="0"/>
              </a:rPr>
              <a:t>“An adaptor between data/services and the .NET type system…”</a:t>
            </a:r>
            <a:br>
              <a:rPr lang="en-GB" sz="2800" dirty="0" smtClean="0">
                <a:latin typeface="Candara" pitchFamily="34" charset="0"/>
              </a:rPr>
            </a:br>
            <a:r>
              <a:rPr lang="en-GB" sz="2800" dirty="0">
                <a:latin typeface="Candara" pitchFamily="34" charset="0"/>
              </a:rPr>
              <a:t/>
            </a:r>
            <a:br>
              <a:rPr lang="en-GB" sz="2800" dirty="0">
                <a:latin typeface="Candara" pitchFamily="34" charset="0"/>
              </a:rPr>
            </a:br>
            <a:r>
              <a:rPr lang="en-GB" sz="2800" dirty="0" smtClean="0">
                <a:latin typeface="Candara" pitchFamily="34" charset="0"/>
              </a:rPr>
              <a:t>“Staged, on-demand type macros…”</a:t>
            </a:r>
            <a:br>
              <a:rPr lang="en-GB" sz="2800" dirty="0" smtClean="0">
                <a:latin typeface="Candara" pitchFamily="34" charset="0"/>
              </a:rPr>
            </a:br>
            <a:r>
              <a:rPr lang="en-GB" sz="2800" dirty="0">
                <a:latin typeface="Candara" pitchFamily="34" charset="0"/>
              </a:rPr>
              <a:t/>
            </a:r>
            <a:br>
              <a:rPr lang="en-GB" sz="2800" dirty="0">
                <a:latin typeface="Candara" pitchFamily="34" charset="0"/>
              </a:rPr>
            </a:br>
            <a:endParaRPr lang="en-GB" sz="2000" dirty="0">
              <a:latin typeface="Candara" pitchFamily="34" charset="0"/>
            </a:endParaRPr>
          </a:p>
        </p:txBody>
      </p:sp>
    </p:spTree>
    <p:extLst>
      <p:ext uri="{BB962C8B-B14F-4D97-AF65-F5344CB8AC3E}">
        <p14:creationId xmlns:p14="http://schemas.microsoft.com/office/powerpoint/2010/main" val="5744478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59662" y="1510353"/>
            <a:ext cx="8382000" cy="3490186"/>
          </a:xfrm>
        </p:spPr>
        <p:txBody>
          <a:bodyPr/>
          <a:lstStyle/>
          <a:p>
            <a:pPr algn="ctr"/>
            <a:r>
              <a:rPr lang="en-GB" sz="3600" dirty="0" smtClean="0">
                <a:latin typeface="Candara" pitchFamily="34" charset="0"/>
              </a:rPr>
              <a:t>Note: Language still contains no data</a:t>
            </a:r>
            <a:r>
              <a:rPr lang="en-GB" sz="3600" dirty="0">
                <a:latin typeface="Candara" pitchFamily="34" charset="0"/>
              </a:rPr>
              <a:t/>
            </a:r>
            <a:br>
              <a:rPr lang="en-GB" sz="3600" dirty="0">
                <a:latin typeface="Candara" pitchFamily="34" charset="0"/>
              </a:rPr>
            </a:br>
            <a:r>
              <a:rPr lang="en-GB" sz="3600" dirty="0" smtClean="0">
                <a:latin typeface="Candara" pitchFamily="34" charset="0"/>
              </a:rPr>
              <a:t/>
            </a:r>
            <a:br>
              <a:rPr lang="en-GB" sz="3600" dirty="0" smtClean="0">
                <a:latin typeface="Candara" pitchFamily="34" charset="0"/>
              </a:rPr>
            </a:br>
            <a:r>
              <a:rPr lang="en-GB" sz="3600" dirty="0" smtClean="0">
                <a:latin typeface="Candara" pitchFamily="34" charset="0"/>
              </a:rPr>
              <a:t/>
            </a:r>
            <a:br>
              <a:rPr lang="en-GB" sz="3600" dirty="0" smtClean="0">
                <a:latin typeface="Candara" pitchFamily="34" charset="0"/>
              </a:rPr>
            </a:br>
            <a:r>
              <a:rPr lang="en-GB" sz="3600" dirty="0" smtClean="0">
                <a:latin typeface="Candara" pitchFamily="34" charset="0"/>
              </a:rPr>
              <a:t>Open </a:t>
            </a:r>
            <a:r>
              <a:rPr lang="en-GB" sz="3600" dirty="0">
                <a:latin typeface="Candara" pitchFamily="34" charset="0"/>
              </a:rPr>
              <a:t>a</a:t>
            </a:r>
            <a:r>
              <a:rPr lang="en-GB" sz="3600" dirty="0" smtClean="0">
                <a:latin typeface="Candara" pitchFamily="34" charset="0"/>
              </a:rPr>
              <a:t>rchitecture</a:t>
            </a:r>
            <a:br>
              <a:rPr lang="en-GB" sz="3600" dirty="0" smtClean="0">
                <a:latin typeface="Candara" pitchFamily="34" charset="0"/>
              </a:rPr>
            </a:br>
            <a:r>
              <a:rPr lang="en-GB" sz="3600" dirty="0" smtClean="0">
                <a:latin typeface="Candara" pitchFamily="34" charset="0"/>
              </a:rPr>
              <a:t/>
            </a:r>
            <a:br>
              <a:rPr lang="en-GB" sz="3600" dirty="0" smtClean="0">
                <a:latin typeface="Candara" pitchFamily="34" charset="0"/>
              </a:rPr>
            </a:br>
            <a:r>
              <a:rPr lang="en-GB" sz="3600" dirty="0">
                <a:latin typeface="Candara" pitchFamily="34" charset="0"/>
              </a:rPr>
              <a:t/>
            </a:r>
            <a:br>
              <a:rPr lang="en-GB" sz="3600" dirty="0">
                <a:latin typeface="Candara" pitchFamily="34" charset="0"/>
              </a:rPr>
            </a:br>
            <a:r>
              <a:rPr lang="en-GB" sz="3600" dirty="0" smtClean="0">
                <a:latin typeface="Candara" pitchFamily="34" charset="0"/>
              </a:rPr>
              <a:t>You can write your own type provider</a:t>
            </a:r>
            <a:endParaRPr lang="en-GB" sz="2800" dirty="0">
              <a:latin typeface="Candara" pitchFamily="34" charset="0"/>
            </a:endParaRPr>
          </a:p>
        </p:txBody>
      </p:sp>
    </p:spTree>
    <p:extLst>
      <p:ext uri="{BB962C8B-B14F-4D97-AF65-F5344CB8AC3E}">
        <p14:creationId xmlns:p14="http://schemas.microsoft.com/office/powerpoint/2010/main" val="24439981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p:cNvGraphicFramePr/>
          <p:nvPr/>
        </p:nvGraphicFramePr>
        <p:xfrm>
          <a:off x="359662" y="1510353"/>
          <a:ext cx="8382000" cy="387798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978995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showMasterSp="0">
  <p:cSld>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noAutofit/>
          </a:bodyPr>
          <a:lstStyle/>
          <a:p>
            <a:r>
              <a:rPr lang="en-GB" sz="4000" b="1" dirty="0" smtClean="0">
                <a:latin typeface="Candara" pitchFamily="34" charset="0"/>
              </a:rPr>
              <a:t>Part </a:t>
            </a:r>
            <a:r>
              <a:rPr lang="en-GB" sz="4000" b="1" dirty="0">
                <a:latin typeface="Candara" pitchFamily="34" charset="0"/>
              </a:rPr>
              <a:t>2</a:t>
            </a:r>
            <a:r>
              <a:rPr lang="en-GB" sz="4000" b="1" dirty="0" smtClean="0">
                <a:latin typeface="Candara" pitchFamily="34" charset="0"/>
              </a:rPr>
              <a:t/>
            </a:r>
            <a:br>
              <a:rPr lang="en-GB" sz="4000" b="1" dirty="0" smtClean="0">
                <a:latin typeface="Candara" pitchFamily="34" charset="0"/>
              </a:rPr>
            </a:br>
            <a:r>
              <a:rPr lang="en-GB" sz="4000" dirty="0">
                <a:latin typeface="Candara" pitchFamily="34" charset="0"/>
              </a:rPr>
              <a:t/>
            </a:r>
            <a:br>
              <a:rPr lang="en-GB" sz="4000" dirty="0">
                <a:latin typeface="Candara" pitchFamily="34" charset="0"/>
              </a:rPr>
            </a:br>
            <a:r>
              <a:rPr lang="en-GB" sz="4000" dirty="0" smtClean="0">
                <a:latin typeface="Candara" pitchFamily="34" charset="0"/>
              </a:rPr>
              <a:t>Themes in Information Rich Programming</a:t>
            </a:r>
            <a:r>
              <a:rPr lang="en-GB" sz="4000" dirty="0">
                <a:latin typeface="Candara" pitchFamily="34" charset="0"/>
              </a:rPr>
              <a:t/>
            </a:r>
            <a:br>
              <a:rPr lang="en-GB" sz="4000" dirty="0">
                <a:latin typeface="Candara" pitchFamily="34" charset="0"/>
              </a:rPr>
            </a:br>
            <a:endParaRPr lang="en-GB" sz="2800" dirty="0">
              <a:latin typeface="Candara" pitchFamily="34" charset="0"/>
            </a:endParaRPr>
          </a:p>
        </p:txBody>
      </p:sp>
      <p:sp>
        <p:nvSpPr>
          <p:cNvPr id="3" name="Subtitle 2"/>
          <p:cNvSpPr>
            <a:spLocks noGrp="1"/>
          </p:cNvSpPr>
          <p:nvPr>
            <p:ph type="subTitle" idx="1"/>
          </p:nvPr>
        </p:nvSpPr>
        <p:spPr/>
        <p:txBody>
          <a:bodyPr/>
          <a:lstStyle/>
          <a:p>
            <a:endParaRPr lang="en-GB"/>
          </a:p>
        </p:txBody>
      </p:sp>
    </p:spTree>
    <p:extLst>
      <p:ext uri="{BB962C8B-B14F-4D97-AF65-F5344CB8AC3E}">
        <p14:creationId xmlns:p14="http://schemas.microsoft.com/office/powerpoint/2010/main" val="6627319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Recap: the problem…</a:t>
            </a:r>
            <a:endParaRPr lang="en-GB" dirty="0"/>
          </a:p>
        </p:txBody>
      </p:sp>
      <p:sp>
        <p:nvSpPr>
          <p:cNvPr id="3" name="Content Placeholder 2"/>
          <p:cNvSpPr>
            <a:spLocks noGrp="1"/>
          </p:cNvSpPr>
          <p:nvPr>
            <p:ph idx="1"/>
          </p:nvPr>
        </p:nvSpPr>
        <p:spPr>
          <a:xfrm>
            <a:off x="457200" y="1600200"/>
            <a:ext cx="4978896" cy="3797963"/>
          </a:xfrm>
        </p:spPr>
        <p:txBody>
          <a:bodyPr/>
          <a:lstStyle/>
          <a:p>
            <a:pPr marL="0" indent="0">
              <a:buNone/>
            </a:pPr>
            <a:r>
              <a:rPr lang="en-GB" dirty="0" smtClean="0"/>
              <a:t>Languages do not integrate information</a:t>
            </a:r>
          </a:p>
          <a:p>
            <a:pPr lvl="1"/>
            <a:r>
              <a:rPr lang="en-GB" dirty="0" smtClean="0"/>
              <a:t>Non-intuitive</a:t>
            </a:r>
          </a:p>
          <a:p>
            <a:pPr lvl="1"/>
            <a:r>
              <a:rPr lang="en-GB" dirty="0" smtClean="0"/>
              <a:t>Not simple</a:t>
            </a:r>
          </a:p>
          <a:p>
            <a:pPr lvl="1"/>
            <a:r>
              <a:rPr lang="en-GB" dirty="0" smtClean="0"/>
              <a:t>Disorganised</a:t>
            </a:r>
          </a:p>
          <a:p>
            <a:pPr lvl="1"/>
            <a:r>
              <a:rPr lang="en-GB" dirty="0" smtClean="0"/>
              <a:t>Static</a:t>
            </a:r>
          </a:p>
          <a:p>
            <a:pPr lvl="1"/>
            <a:r>
              <a:rPr lang="en-GB" dirty="0" smtClean="0"/>
              <a:t>High friction</a:t>
            </a:r>
          </a:p>
          <a:p>
            <a:endParaRPr lang="en-GB" dirty="0"/>
          </a:p>
        </p:txBody>
      </p:sp>
    </p:spTree>
    <p:extLst>
      <p:ext uri="{BB962C8B-B14F-4D97-AF65-F5344CB8AC3E}">
        <p14:creationId xmlns:p14="http://schemas.microsoft.com/office/powerpoint/2010/main" val="474291249"/>
      </p:ext>
    </p:extLst>
  </p:cSld>
  <p:clrMapOvr>
    <a:masterClrMapping/>
  </p:clrMapOvr>
  <p:transition>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535995" y="4330647"/>
            <a:ext cx="4443032" cy="1656184"/>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title"/>
          </p:nvPr>
        </p:nvSpPr>
        <p:spPr/>
        <p:txBody>
          <a:bodyPr/>
          <a:lstStyle/>
          <a:p>
            <a:r>
              <a:rPr lang="en-GB" dirty="0" smtClean="0"/>
              <a:t>Recap: the problem…</a:t>
            </a:r>
            <a:endParaRPr lang="en-GB" dirty="0"/>
          </a:p>
        </p:txBody>
      </p:sp>
      <p:sp>
        <p:nvSpPr>
          <p:cNvPr id="3" name="Content Placeholder 2"/>
          <p:cNvSpPr>
            <a:spLocks noGrp="1"/>
          </p:cNvSpPr>
          <p:nvPr>
            <p:ph idx="1"/>
          </p:nvPr>
        </p:nvSpPr>
        <p:spPr>
          <a:xfrm>
            <a:off x="457200" y="1600200"/>
            <a:ext cx="4978896" cy="4031873"/>
          </a:xfrm>
        </p:spPr>
        <p:txBody>
          <a:bodyPr/>
          <a:lstStyle/>
          <a:p>
            <a:pPr marL="0" indent="0">
              <a:buNone/>
            </a:pPr>
            <a:r>
              <a:rPr lang="en-GB" dirty="0" smtClean="0"/>
              <a:t>Existing techniques have major problems</a:t>
            </a:r>
          </a:p>
          <a:p>
            <a:pPr lvl="1"/>
            <a:r>
              <a:rPr lang="en-GB" dirty="0" smtClean="0"/>
              <a:t>Over-reliance on code-generation</a:t>
            </a:r>
          </a:p>
          <a:p>
            <a:pPr lvl="1"/>
            <a:r>
              <a:rPr lang="en-GB" dirty="0" smtClean="0"/>
              <a:t>Do not scale</a:t>
            </a:r>
          </a:p>
          <a:p>
            <a:pPr lvl="1"/>
            <a:r>
              <a:rPr lang="en-GB" dirty="0" smtClean="0"/>
              <a:t>No tooling</a:t>
            </a:r>
          </a:p>
          <a:p>
            <a:pPr lvl="1"/>
            <a:r>
              <a:rPr lang="en-GB" dirty="0" smtClean="0"/>
              <a:t>No strong types</a:t>
            </a:r>
          </a:p>
          <a:p>
            <a:pPr lvl="1"/>
            <a:r>
              <a:rPr lang="en-GB" dirty="0" smtClean="0"/>
              <a:t>Lowest-common-denominator</a:t>
            </a:r>
          </a:p>
        </p:txBody>
      </p:sp>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62575" y="1217016"/>
            <a:ext cx="3114676" cy="290759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15261" t="27273" r="15371" b="23010"/>
          <a:stretch/>
        </p:blipFill>
        <p:spPr bwMode="auto">
          <a:xfrm>
            <a:off x="4788023" y="4365104"/>
            <a:ext cx="3938977" cy="1587270"/>
          </a:xfrm>
          <a:prstGeom prst="rect">
            <a:avLst/>
          </a:prstGeom>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49098939"/>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dirty="0" smtClean="0"/>
              <a:t>Time Warp…</a:t>
            </a:r>
            <a:endParaRPr lang="en-GB" dirty="0"/>
          </a:p>
        </p:txBody>
      </p:sp>
      <p:graphicFrame>
        <p:nvGraphicFramePr>
          <p:cNvPr id="2" name="Content Placeholder 1"/>
          <p:cNvGraphicFramePr>
            <a:graphicFrameLocks noGrp="1"/>
          </p:cNvGraphicFramePr>
          <p:nvPr>
            <p:ph idx="1"/>
            <p:extLst>
              <p:ext uri="{D42A27DB-BD31-4B8C-83A1-F6EECF244321}">
                <p14:modId xmlns:p14="http://schemas.microsoft.com/office/powerpoint/2010/main" val="3034660451"/>
              </p:ext>
            </p:extLst>
          </p:nvPr>
        </p:nvGraphicFramePr>
        <p:xfrm>
          <a:off x="381000" y="1412874"/>
          <a:ext cx="8382000" cy="45612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16353612"/>
      </p:ext>
    </p:extLst>
  </p:cSld>
  <p:clrMapOvr>
    <a:masterClrMapping/>
  </p:clrMapOvr>
  <p:transition>
    <p:fad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9662" y="3015303"/>
            <a:ext cx="8382000" cy="498598"/>
          </a:xfrm>
        </p:spPr>
        <p:txBody>
          <a:bodyPr/>
          <a:lstStyle/>
          <a:p>
            <a:pPr algn="ctr"/>
            <a:r>
              <a:rPr lang="en-GB" sz="3600" dirty="0" smtClean="0">
                <a:latin typeface="Candara" pitchFamily="34" charset="0"/>
              </a:rPr>
              <a:t>Time for a paradigm shift?</a:t>
            </a:r>
            <a:endParaRPr lang="en-GB" sz="2800" dirty="0">
              <a:latin typeface="Candara" pitchFamily="34" charset="0"/>
            </a:endParaRPr>
          </a:p>
        </p:txBody>
      </p:sp>
    </p:spTree>
    <p:extLst>
      <p:ext uri="{BB962C8B-B14F-4D97-AF65-F5344CB8AC3E}">
        <p14:creationId xmlns:p14="http://schemas.microsoft.com/office/powerpoint/2010/main" val="690632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a:xfrm>
                <a:off x="227430" y="3718024"/>
                <a:ext cx="8382000" cy="609398"/>
              </a:xfrm>
            </p:spPr>
            <p:txBody>
              <a:bodyPr>
                <a:noAutofit/>
              </a:bodyPr>
              <a:lstStyle/>
              <a:p>
                <a:r>
                  <a:rPr lang="en-GB" sz="8800" dirty="0" smtClean="0">
                    <a:latin typeface="ZapfChancery"/>
                    <a:sym typeface="Symbol"/>
                  </a:rPr>
                  <a:t></a:t>
                </a:r>
                <a:r>
                  <a:rPr lang="en-GB" sz="8800" dirty="0">
                    <a:ea typeface="Cambria Math"/>
                  </a:rPr>
                  <a:t> </a:t>
                </a:r>
                <a14:m>
                  <m:oMath xmlns:m="http://schemas.openxmlformats.org/officeDocument/2006/math">
                    <m:r>
                      <a:rPr lang="en-GB" sz="8800" i="1" dirty="0" smtClean="0">
                        <a:latin typeface="Cambria Math"/>
                        <a:ea typeface="Cambria Math"/>
                      </a:rPr>
                      <m:t>⊢</m:t>
                    </m:r>
                    <m:r>
                      <a:rPr lang="en-GB" sz="11600" smtClean="0">
                        <a:latin typeface="Cambria Math"/>
                        <a:sym typeface="Symbol"/>
                      </a:rPr>
                      <m:t> </m:t>
                    </m:r>
                    <m:r>
                      <a:rPr lang="en-GB" sz="9600" i="1">
                        <a:latin typeface="Cambria Math"/>
                        <a:sym typeface="Symbol"/>
                      </a:rPr>
                      <m:t>𝒆</m:t>
                    </m:r>
                  </m:oMath>
                </a14:m>
                <a:r>
                  <a:rPr lang="en-GB" sz="8800" dirty="0" smtClean="0">
                    <a:latin typeface="Times New Roman" pitchFamily="18" charset="0"/>
                    <a:cs typeface="Times New Roman" pitchFamily="18" charset="0"/>
                  </a:rPr>
                  <a:t>   :  </a:t>
                </a:r>
                <a:r>
                  <a:rPr lang="en-GB" sz="8800" dirty="0" smtClean="0">
                    <a:latin typeface="ZapfChancery"/>
                    <a:sym typeface="Symbol"/>
                  </a:rPr>
                  <a:t></a:t>
                </a:r>
                <a:endParaRPr lang="en-GB" sz="5400" dirty="0">
                  <a:latin typeface="Candara" pitchFamily="34" charset="0"/>
                </a:endParaRPr>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227430" y="3718024"/>
                <a:ext cx="8382000" cy="609398"/>
              </a:xfrm>
              <a:blipFill rotWithShape="1">
                <a:blip r:embed="rId2"/>
                <a:stretch>
                  <a:fillRect t="-86000" b="-204000"/>
                </a:stretch>
              </a:blipFill>
            </p:spPr>
            <p:txBody>
              <a:bodyPr/>
              <a:lstStyle/>
              <a:p>
                <a:r>
                  <a:rPr lang="en-GB">
                    <a:noFill/>
                  </a:rPr>
                  <a:t> </a:t>
                </a:r>
              </a:p>
            </p:txBody>
          </p:sp>
        </mc:Fallback>
      </mc:AlternateContent>
      <p:sp>
        <p:nvSpPr>
          <p:cNvPr id="3" name="Rectangular Callout 2"/>
          <p:cNvSpPr/>
          <p:nvPr/>
        </p:nvSpPr>
        <p:spPr bwMode="auto">
          <a:xfrm>
            <a:off x="2585490" y="2453256"/>
            <a:ext cx="4929735" cy="584771"/>
          </a:xfrm>
          <a:prstGeom prst="wedgeRectCallout">
            <a:avLst>
              <a:gd name="adj1" fmla="val -49270"/>
              <a:gd name="adj2" fmla="val 162900"/>
            </a:avLst>
          </a:prstGeom>
          <a:solidFill>
            <a:schemeClr val="accent1"/>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sz="3200" dirty="0" smtClean="0">
                <a:solidFill>
                  <a:srgbClr val="FFFFFF"/>
                </a:solidFill>
                <a:effectLst>
                  <a:outerShdw blurRad="38100" dist="38100" dir="2700000" algn="tl">
                    <a:srgbClr val="000000">
                      <a:alpha val="43137"/>
                    </a:srgbClr>
                  </a:outerShdw>
                </a:effectLst>
                <a:latin typeface="Calibri" pitchFamily="34" charset="0"/>
              </a:rPr>
              <a:t>The neglected child?</a:t>
            </a:r>
          </a:p>
        </p:txBody>
      </p:sp>
    </p:spTree>
    <p:extLst>
      <p:ext uri="{BB962C8B-B14F-4D97-AF65-F5344CB8AC3E}">
        <p14:creationId xmlns:p14="http://schemas.microsoft.com/office/powerpoint/2010/main" val="4983407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44983" y="978793"/>
            <a:ext cx="8382000" cy="664797"/>
          </a:xfrm>
        </p:spPr>
        <p:txBody>
          <a:bodyPr>
            <a:noAutofit/>
          </a:bodyPr>
          <a:lstStyle/>
          <a:p>
            <a:r>
              <a:rPr lang="en-GB" sz="4000" dirty="0" smtClean="0">
                <a:latin typeface="Candara" pitchFamily="34" charset="0"/>
              </a:rPr>
              <a:t/>
            </a:r>
            <a:br>
              <a:rPr lang="en-GB" sz="4000" dirty="0" smtClean="0">
                <a:latin typeface="Candara" pitchFamily="34" charset="0"/>
              </a:rPr>
            </a:br>
            <a:r>
              <a:rPr lang="en-GB" sz="4000" dirty="0" smtClean="0">
                <a:latin typeface="Candara" pitchFamily="34" charset="0"/>
              </a:rPr>
              <a:t>Definition #1</a:t>
            </a:r>
            <a:r>
              <a:rPr lang="en-GB" sz="4000" dirty="0">
                <a:latin typeface="Candara" pitchFamily="34" charset="0"/>
              </a:rPr>
              <a:t/>
            </a:r>
            <a:br>
              <a:rPr lang="en-GB" sz="4000" dirty="0">
                <a:latin typeface="Candara" pitchFamily="34" charset="0"/>
              </a:rPr>
            </a:br>
            <a:r>
              <a:rPr lang="en-GB" sz="4000" dirty="0">
                <a:latin typeface="Candara" pitchFamily="34" charset="0"/>
              </a:rPr>
              <a:t/>
            </a:r>
            <a:br>
              <a:rPr lang="en-GB" sz="4000" dirty="0">
                <a:latin typeface="Candara" pitchFamily="34" charset="0"/>
              </a:rPr>
            </a:br>
            <a:r>
              <a:rPr lang="en-US" sz="2400" i="1" dirty="0"/>
              <a:t>Information-rich programming</a:t>
            </a:r>
            <a:r>
              <a:rPr lang="en-US" sz="2400" dirty="0"/>
              <a:t> </a:t>
            </a:r>
            <a:r>
              <a:rPr lang="en-US" sz="2400" dirty="0" smtClean="0"/>
              <a:t>is where external schematized information </a:t>
            </a:r>
            <a:r>
              <a:rPr lang="en-US" sz="2400" dirty="0"/>
              <a:t>sources </a:t>
            </a:r>
            <a:r>
              <a:rPr lang="en-US" sz="2400" dirty="0" smtClean="0"/>
              <a:t>are integral </a:t>
            </a:r>
            <a:r>
              <a:rPr lang="en-US" sz="2400" dirty="0"/>
              <a:t>to the operation of the programs being constructed. </a:t>
            </a:r>
            <a:r>
              <a:rPr lang="en-US" sz="2400" dirty="0" smtClean="0"/>
              <a:t/>
            </a:r>
            <a:br>
              <a:rPr lang="en-US" sz="2400" dirty="0" smtClean="0"/>
            </a:br>
            <a:r>
              <a:rPr lang="en-US" sz="2400" dirty="0" smtClean="0"/>
              <a:t/>
            </a:r>
            <a:br>
              <a:rPr lang="en-US" sz="2400" dirty="0" smtClean="0"/>
            </a:br>
            <a:r>
              <a:rPr lang="en-US" sz="2400" dirty="0"/>
              <a:t/>
            </a:r>
            <a:br>
              <a:rPr lang="en-US" sz="2400" dirty="0"/>
            </a:br>
            <a:r>
              <a:rPr lang="en-US" sz="2000" dirty="0"/>
              <a:t/>
            </a:r>
            <a:br>
              <a:rPr lang="en-US" sz="2000" dirty="0"/>
            </a:br>
            <a:r>
              <a:rPr lang="en-US" sz="1800" dirty="0" smtClean="0"/>
              <a:t>These may be as </a:t>
            </a:r>
            <a:r>
              <a:rPr lang="en-US" sz="1800" dirty="0"/>
              <a:t>simple as textual DSLs embedded as strings in the program itself, </a:t>
            </a:r>
            <a:r>
              <a:rPr lang="en-US" sz="1800" dirty="0" smtClean="0"/>
              <a:t>as </a:t>
            </a:r>
            <a:r>
              <a:rPr lang="en-US" sz="1800" dirty="0"/>
              <a:t>familiar as SQL databases, </a:t>
            </a:r>
            <a:r>
              <a:rPr lang="en-US" sz="1800" dirty="0" smtClean="0"/>
              <a:t>as </a:t>
            </a:r>
            <a:r>
              <a:rPr lang="en-US" sz="1800" dirty="0"/>
              <a:t>massive as a service exposing Wikipedia data, or the world-wide-web of HTML documents itself.</a:t>
            </a:r>
            <a:r>
              <a:rPr lang="en-GB" sz="1800" dirty="0"/>
              <a:t/>
            </a:r>
            <a:br>
              <a:rPr lang="en-GB" sz="1800" dirty="0"/>
            </a:br>
            <a:endParaRPr lang="en-GB" sz="4000" dirty="0">
              <a:latin typeface="Candara" pitchFamily="34" charset="0"/>
            </a:endParaRPr>
          </a:p>
        </p:txBody>
      </p:sp>
    </p:spTree>
    <p:extLst>
      <p:ext uri="{BB962C8B-B14F-4D97-AF65-F5344CB8AC3E}">
        <p14:creationId xmlns:p14="http://schemas.microsoft.com/office/powerpoint/2010/main" val="39106845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78333" y="902593"/>
            <a:ext cx="8382000" cy="664797"/>
          </a:xfrm>
        </p:spPr>
        <p:txBody>
          <a:bodyPr>
            <a:noAutofit/>
          </a:bodyPr>
          <a:lstStyle/>
          <a:p>
            <a:r>
              <a:rPr lang="en-GB" sz="4000" dirty="0" smtClean="0">
                <a:latin typeface="Candara" pitchFamily="34" charset="0"/>
              </a:rPr>
              <a:t/>
            </a:r>
            <a:br>
              <a:rPr lang="en-GB" sz="4000" dirty="0" smtClean="0">
                <a:latin typeface="Candara" pitchFamily="34" charset="0"/>
              </a:rPr>
            </a:br>
            <a:r>
              <a:rPr lang="en-GB" sz="4000" dirty="0" smtClean="0">
                <a:latin typeface="Candara" pitchFamily="34" charset="0"/>
              </a:rPr>
              <a:t>Definition #2</a:t>
            </a:r>
            <a:r>
              <a:rPr lang="en-GB" sz="4000" dirty="0">
                <a:latin typeface="Candara" pitchFamily="34" charset="0"/>
              </a:rPr>
              <a:t/>
            </a:r>
            <a:br>
              <a:rPr lang="en-GB" sz="4000" dirty="0">
                <a:latin typeface="Candara" pitchFamily="34" charset="0"/>
              </a:rPr>
            </a:br>
            <a:r>
              <a:rPr lang="en-GB" sz="4000" dirty="0">
                <a:latin typeface="Candara" pitchFamily="34" charset="0"/>
              </a:rPr>
              <a:t/>
            </a:r>
            <a:br>
              <a:rPr lang="en-GB" sz="4000" dirty="0">
                <a:latin typeface="Candara" pitchFamily="34" charset="0"/>
              </a:rPr>
            </a:br>
            <a:r>
              <a:rPr lang="en-US" sz="2400" dirty="0"/>
              <a:t>A </a:t>
            </a:r>
            <a:r>
              <a:rPr lang="en-US" sz="2400" i="1" dirty="0"/>
              <a:t>(strongly-typed) information-rich programming language</a:t>
            </a:r>
            <a:r>
              <a:rPr lang="en-US" sz="2400" dirty="0"/>
              <a:t> </a:t>
            </a:r>
            <a:r>
              <a:rPr lang="en-US" sz="2400" dirty="0" smtClean="0"/>
              <a:t>integrates external </a:t>
            </a:r>
            <a:r>
              <a:rPr lang="en-US" sz="2400" dirty="0"/>
              <a:t>information sources, where the schema and content of these sources are presented in a (strongly-typed) idiomatic </a:t>
            </a:r>
            <a:r>
              <a:rPr lang="en-US" sz="2400" dirty="0" smtClean="0"/>
              <a:t>form</a:t>
            </a:r>
            <a:br>
              <a:rPr lang="en-US" sz="2400" dirty="0" smtClean="0"/>
            </a:br>
            <a:r>
              <a:rPr lang="en-US" sz="2000" dirty="0"/>
              <a:t/>
            </a:r>
            <a:br>
              <a:rPr lang="en-US" sz="2000" dirty="0"/>
            </a:br>
            <a:endParaRPr lang="en-GB" sz="4000" dirty="0">
              <a:latin typeface="Candara" pitchFamily="34" charset="0"/>
            </a:endParaRPr>
          </a:p>
        </p:txBody>
      </p:sp>
    </p:spTree>
    <p:extLst>
      <p:ext uri="{BB962C8B-B14F-4D97-AF65-F5344CB8AC3E}">
        <p14:creationId xmlns:p14="http://schemas.microsoft.com/office/powerpoint/2010/main" val="8417323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32205" y="527149"/>
            <a:ext cx="8382000" cy="609398"/>
          </a:xfrm>
        </p:spPr>
        <p:txBody>
          <a:bodyPr>
            <a:noAutofit/>
          </a:bodyPr>
          <a:lstStyle/>
          <a:p>
            <a:r>
              <a:rPr lang="en-GB" sz="4000" dirty="0" smtClean="0">
                <a:latin typeface="Candara" pitchFamily="34" charset="0"/>
              </a:rPr>
              <a:t/>
            </a:r>
            <a:br>
              <a:rPr lang="en-GB" sz="4000" dirty="0" smtClean="0">
                <a:latin typeface="Candara" pitchFamily="34" charset="0"/>
              </a:rPr>
            </a:br>
            <a:r>
              <a:rPr lang="en-GB" sz="4000" dirty="0">
                <a:latin typeface="Candara" pitchFamily="34" charset="0"/>
              </a:rPr>
              <a:t/>
            </a:r>
            <a:br>
              <a:rPr lang="en-GB" sz="4000" dirty="0">
                <a:latin typeface="Candara" pitchFamily="34" charset="0"/>
              </a:rPr>
            </a:br>
            <a:r>
              <a:rPr lang="en-GB" sz="4000" dirty="0" smtClean="0">
                <a:latin typeface="Candara" pitchFamily="34" charset="0"/>
              </a:rPr>
              <a:t/>
            </a:r>
            <a:br>
              <a:rPr lang="en-GB" sz="4000" dirty="0" smtClean="0">
                <a:latin typeface="Candara" pitchFamily="34" charset="0"/>
              </a:rPr>
            </a:br>
            <a:r>
              <a:rPr lang="en-GB" sz="4000" dirty="0" smtClean="0">
                <a:latin typeface="Candara" pitchFamily="34" charset="0"/>
              </a:rPr>
              <a:t>Theme #1</a:t>
            </a:r>
            <a:r>
              <a:rPr lang="en-GB" sz="4000" dirty="0">
                <a:latin typeface="Candara" pitchFamily="34" charset="0"/>
              </a:rPr>
              <a:t/>
            </a:r>
            <a:br>
              <a:rPr lang="en-GB" sz="4000" dirty="0">
                <a:latin typeface="Candara" pitchFamily="34" charset="0"/>
              </a:rPr>
            </a:br>
            <a:r>
              <a:rPr lang="en-GB" sz="4000" dirty="0">
                <a:latin typeface="Candara" pitchFamily="34" charset="0"/>
              </a:rPr>
              <a:t/>
            </a:r>
            <a:br>
              <a:rPr lang="en-GB" sz="4000" dirty="0">
                <a:latin typeface="Candara" pitchFamily="34" charset="0"/>
              </a:rPr>
            </a:br>
            <a:r>
              <a:rPr lang="en-GB" sz="4000" dirty="0" smtClean="0">
                <a:latin typeface="Candara" pitchFamily="34" charset="0"/>
              </a:rPr>
              <a:t>Big Data</a:t>
            </a:r>
            <a:r>
              <a:rPr lang="en-GB" sz="2800" dirty="0" smtClean="0">
                <a:latin typeface="Candara" pitchFamily="34" charset="0"/>
              </a:rPr>
              <a:t>  </a:t>
            </a:r>
            <a:r>
              <a:rPr lang="en-GB" sz="2800" dirty="0" smtClean="0">
                <a:latin typeface="Candara" pitchFamily="34" charset="0"/>
                <a:sym typeface="Wingdings" pitchFamily="2" charset="2"/>
              </a:rPr>
              <a:t> </a:t>
            </a:r>
            <a:r>
              <a:rPr lang="en-GB" sz="4000" dirty="0" smtClean="0">
                <a:latin typeface="Candara" pitchFamily="34" charset="0"/>
                <a:sym typeface="Wingdings" pitchFamily="2" charset="2"/>
              </a:rPr>
              <a:t>Big Metadata</a:t>
            </a:r>
            <a:br>
              <a:rPr lang="en-GB" sz="4000" dirty="0" smtClean="0">
                <a:latin typeface="Candara" pitchFamily="34" charset="0"/>
                <a:sym typeface="Wingdings" pitchFamily="2" charset="2"/>
              </a:rPr>
            </a:br>
            <a:r>
              <a:rPr lang="en-GB" sz="4000" dirty="0">
                <a:latin typeface="Candara" pitchFamily="34" charset="0"/>
                <a:sym typeface="Wingdings" pitchFamily="2" charset="2"/>
              </a:rPr>
              <a:t/>
            </a:r>
            <a:br>
              <a:rPr lang="en-GB" sz="4000" dirty="0">
                <a:latin typeface="Candara" pitchFamily="34" charset="0"/>
                <a:sym typeface="Wingdings" pitchFamily="2" charset="2"/>
              </a:rPr>
            </a:br>
            <a:r>
              <a:rPr lang="en-GB" sz="4000" dirty="0" smtClean="0">
                <a:latin typeface="Candara" pitchFamily="34" charset="0"/>
                <a:sym typeface="Wingdings" pitchFamily="2" charset="2"/>
              </a:rPr>
              <a:t/>
            </a:r>
            <a:br>
              <a:rPr lang="en-GB" sz="4000" dirty="0" smtClean="0">
                <a:latin typeface="Candara" pitchFamily="34" charset="0"/>
                <a:sym typeface="Wingdings" pitchFamily="2" charset="2"/>
              </a:rPr>
            </a:br>
            <a:r>
              <a:rPr lang="en-GB" sz="2400" dirty="0" smtClean="0">
                <a:latin typeface="Candara" pitchFamily="34" charset="0"/>
                <a:sym typeface="Wingdings" pitchFamily="2" charset="2"/>
              </a:rPr>
              <a:t>Strongly typed languages and tooling </a:t>
            </a:r>
            <a:r>
              <a:rPr lang="en-GB" sz="2400" i="1" dirty="0" smtClean="0">
                <a:latin typeface="Candara" pitchFamily="34" charset="0"/>
                <a:sym typeface="Wingdings" pitchFamily="2" charset="2"/>
              </a:rPr>
              <a:t>must</a:t>
            </a:r>
            <a:r>
              <a:rPr lang="en-GB" sz="2400" dirty="0" smtClean="0">
                <a:latin typeface="Candara" pitchFamily="34" charset="0"/>
                <a:sym typeface="Wingdings" pitchFamily="2" charset="2"/>
              </a:rPr>
              <a:t> have a role here, surely!</a:t>
            </a:r>
            <a:r>
              <a:rPr lang="en-GB" sz="4000" dirty="0" smtClean="0">
                <a:latin typeface="Candara" pitchFamily="34" charset="0"/>
              </a:rPr>
              <a:t/>
            </a:r>
            <a:br>
              <a:rPr lang="en-GB" sz="4000" dirty="0" smtClean="0">
                <a:latin typeface="Candara" pitchFamily="34" charset="0"/>
              </a:rPr>
            </a:br>
            <a:r>
              <a:rPr lang="en-GB" sz="4000" dirty="0" smtClean="0">
                <a:latin typeface="Candara" pitchFamily="34" charset="0"/>
              </a:rPr>
              <a:t/>
            </a:r>
            <a:br>
              <a:rPr lang="en-GB" sz="4000" dirty="0" smtClean="0">
                <a:latin typeface="Candara" pitchFamily="34" charset="0"/>
              </a:rPr>
            </a:br>
            <a:r>
              <a:rPr lang="en-GB" sz="4000" dirty="0">
                <a:latin typeface="Candara" pitchFamily="34" charset="0"/>
              </a:rPr>
              <a:t/>
            </a:r>
            <a:br>
              <a:rPr lang="en-GB" sz="4000" dirty="0">
                <a:latin typeface="Candara" pitchFamily="34" charset="0"/>
              </a:rPr>
            </a:br>
            <a:r>
              <a:rPr lang="en-GB" sz="4000" dirty="0">
                <a:latin typeface="Candara" pitchFamily="34" charset="0"/>
              </a:rPr>
              <a:t/>
            </a:r>
            <a:br>
              <a:rPr lang="en-GB" sz="4000" dirty="0">
                <a:latin typeface="Candara" pitchFamily="34" charset="0"/>
              </a:rPr>
            </a:br>
            <a:endParaRPr lang="en-GB" sz="4000" dirty="0">
              <a:latin typeface="Candara" pitchFamily="34" charset="0"/>
            </a:endParaRPr>
          </a:p>
        </p:txBody>
      </p:sp>
    </p:spTree>
    <p:extLst>
      <p:ext uri="{BB962C8B-B14F-4D97-AF65-F5344CB8AC3E}">
        <p14:creationId xmlns:p14="http://schemas.microsoft.com/office/powerpoint/2010/main" val="24810293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46480" y="269974"/>
            <a:ext cx="8382000" cy="609398"/>
          </a:xfrm>
        </p:spPr>
        <p:txBody>
          <a:bodyPr>
            <a:noAutofit/>
          </a:bodyPr>
          <a:lstStyle/>
          <a:p>
            <a:r>
              <a:rPr lang="en-GB" sz="4000" dirty="0" smtClean="0">
                <a:latin typeface="Candara" pitchFamily="34" charset="0"/>
              </a:rPr>
              <a:t/>
            </a:r>
            <a:br>
              <a:rPr lang="en-GB" sz="4000" dirty="0" smtClean="0">
                <a:latin typeface="Candara" pitchFamily="34" charset="0"/>
              </a:rPr>
            </a:br>
            <a:r>
              <a:rPr lang="en-GB" sz="4000" dirty="0">
                <a:latin typeface="Candara" pitchFamily="34" charset="0"/>
              </a:rPr>
              <a:t/>
            </a:r>
            <a:br>
              <a:rPr lang="en-GB" sz="4000" dirty="0">
                <a:latin typeface="Candara" pitchFamily="34" charset="0"/>
              </a:rPr>
            </a:br>
            <a:r>
              <a:rPr lang="en-GB" sz="4000" dirty="0" smtClean="0">
                <a:latin typeface="Candara" pitchFamily="34" charset="0"/>
              </a:rPr>
              <a:t/>
            </a:r>
            <a:br>
              <a:rPr lang="en-GB" sz="4000" dirty="0" smtClean="0">
                <a:latin typeface="Candara" pitchFamily="34" charset="0"/>
              </a:rPr>
            </a:br>
            <a:r>
              <a:rPr lang="en-GB" sz="4000" dirty="0" smtClean="0">
                <a:latin typeface="Candara" pitchFamily="34" charset="0"/>
              </a:rPr>
              <a:t>Theme #2</a:t>
            </a:r>
            <a:r>
              <a:rPr lang="en-GB" sz="4000" dirty="0">
                <a:latin typeface="Candara" pitchFamily="34" charset="0"/>
              </a:rPr>
              <a:t/>
            </a:r>
            <a:br>
              <a:rPr lang="en-GB" sz="4000" dirty="0">
                <a:latin typeface="Candara" pitchFamily="34" charset="0"/>
              </a:rPr>
            </a:br>
            <a:r>
              <a:rPr lang="en-GB" sz="4000" dirty="0">
                <a:latin typeface="Candara" pitchFamily="34" charset="0"/>
              </a:rPr>
              <a:t/>
            </a:r>
            <a:br>
              <a:rPr lang="en-GB" sz="4000" dirty="0">
                <a:latin typeface="Candara" pitchFamily="34" charset="0"/>
              </a:rPr>
            </a:br>
            <a:r>
              <a:rPr lang="en-GB" sz="4000" dirty="0">
                <a:latin typeface="Candara" pitchFamily="34" charset="0"/>
              </a:rPr>
              <a:t>Huge Information Spaces can </a:t>
            </a:r>
            <a:r>
              <a:rPr lang="en-GB" sz="4000" dirty="0" smtClean="0">
                <a:latin typeface="Candara" pitchFamily="34" charset="0"/>
              </a:rPr>
              <a:t>and should be viewed as Software Components</a:t>
            </a:r>
            <a:br>
              <a:rPr lang="en-GB" sz="4000" dirty="0" smtClean="0">
                <a:latin typeface="Candara" pitchFamily="34" charset="0"/>
              </a:rPr>
            </a:br>
            <a:r>
              <a:rPr lang="en-GB" sz="4000" dirty="0" smtClean="0">
                <a:latin typeface="Candara" pitchFamily="34" charset="0"/>
              </a:rPr>
              <a:t/>
            </a:r>
            <a:br>
              <a:rPr lang="en-GB" sz="4000" dirty="0" smtClean="0">
                <a:latin typeface="Candara" pitchFamily="34" charset="0"/>
              </a:rPr>
            </a:br>
            <a:r>
              <a:rPr lang="en-GB" sz="2000" dirty="0" smtClean="0">
                <a:latin typeface="Candara" pitchFamily="34" charset="0"/>
              </a:rPr>
              <a:t>example: </a:t>
            </a:r>
            <a:br>
              <a:rPr lang="en-GB" sz="2000" dirty="0" smtClean="0">
                <a:latin typeface="Candara" pitchFamily="34" charset="0"/>
              </a:rPr>
            </a:br>
            <a:r>
              <a:rPr lang="en-GB" sz="2000" dirty="0" smtClean="0">
                <a:latin typeface="Candara" pitchFamily="34" charset="0"/>
              </a:rPr>
              <a:t>schema change &lt;-&gt; component versioning &lt;-&gt; </a:t>
            </a:r>
            <a:br>
              <a:rPr lang="en-GB" sz="2000" dirty="0" smtClean="0">
                <a:latin typeface="Candara" pitchFamily="34" charset="0"/>
              </a:rPr>
            </a:br>
            <a:r>
              <a:rPr lang="en-GB" sz="2000" dirty="0" smtClean="0">
                <a:latin typeface="Candara" pitchFamily="34" charset="0"/>
              </a:rPr>
              <a:t>source compatibility &lt;-&gt; binary compatibility</a:t>
            </a:r>
            <a:r>
              <a:rPr lang="en-GB" sz="4000" dirty="0" smtClean="0">
                <a:latin typeface="Candara" pitchFamily="34" charset="0"/>
              </a:rPr>
              <a:t/>
            </a:r>
            <a:br>
              <a:rPr lang="en-GB" sz="4000" dirty="0" smtClean="0">
                <a:latin typeface="Candara" pitchFamily="34" charset="0"/>
              </a:rPr>
            </a:br>
            <a:r>
              <a:rPr lang="en-GB" sz="2000" dirty="0">
                <a:latin typeface="Candara" pitchFamily="34" charset="0"/>
              </a:rPr>
              <a:t/>
            </a:r>
            <a:br>
              <a:rPr lang="en-GB" sz="2000" dirty="0">
                <a:latin typeface="Candara" pitchFamily="34" charset="0"/>
              </a:rPr>
            </a:br>
            <a:r>
              <a:rPr lang="en-GB" sz="2000" dirty="0">
                <a:latin typeface="Candara" pitchFamily="34" charset="0"/>
              </a:rPr>
              <a:t>example: </a:t>
            </a:r>
            <a:br>
              <a:rPr lang="en-GB" sz="2000" dirty="0">
                <a:latin typeface="Candara" pitchFamily="34" charset="0"/>
              </a:rPr>
            </a:br>
            <a:r>
              <a:rPr lang="en-GB" sz="2000" dirty="0" smtClean="0">
                <a:latin typeface="Candara" pitchFamily="34" charset="0"/>
              </a:rPr>
              <a:t>software component engineering  &lt;-&gt;  information space engineering</a:t>
            </a:r>
            <a:endParaRPr lang="en-GB" sz="2000" dirty="0">
              <a:latin typeface="Candara" pitchFamily="34" charset="0"/>
            </a:endParaRPr>
          </a:p>
        </p:txBody>
      </p:sp>
    </p:spTree>
    <p:extLst>
      <p:ext uri="{BB962C8B-B14F-4D97-AF65-F5344CB8AC3E}">
        <p14:creationId xmlns:p14="http://schemas.microsoft.com/office/powerpoint/2010/main" val="18073751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sz="4000" dirty="0" smtClean="0">
                <a:latin typeface="Candara" pitchFamily="34" charset="0"/>
              </a:rPr>
              <a:t>Theme #3</a:t>
            </a:r>
            <a:r>
              <a:rPr lang="en-GB" sz="4000" dirty="0">
                <a:latin typeface="Candara" pitchFamily="34" charset="0"/>
              </a:rPr>
              <a:t/>
            </a:r>
            <a:br>
              <a:rPr lang="en-GB" sz="4000" dirty="0">
                <a:latin typeface="Candara" pitchFamily="34" charset="0"/>
              </a:rPr>
            </a:br>
            <a:r>
              <a:rPr lang="en-GB" sz="4000" dirty="0">
                <a:latin typeface="Candara" pitchFamily="34" charset="0"/>
              </a:rPr>
              <a:t/>
            </a:r>
            <a:br>
              <a:rPr lang="en-GB" sz="4000" dirty="0">
                <a:latin typeface="Candara" pitchFamily="34" charset="0"/>
              </a:rPr>
            </a:br>
            <a:r>
              <a:rPr lang="en-GB" sz="3600" dirty="0">
                <a:latin typeface="Candara" pitchFamily="34" charset="0"/>
              </a:rPr>
              <a:t>Multiple Data Standards with One Simple Mechanism</a:t>
            </a:r>
            <a:br>
              <a:rPr lang="en-GB" sz="3600" dirty="0">
                <a:latin typeface="Candara" pitchFamily="34" charset="0"/>
              </a:rPr>
            </a:br>
            <a:r>
              <a:rPr lang="en-GB" sz="4000" dirty="0">
                <a:latin typeface="Candara" pitchFamily="34" charset="0"/>
              </a:rPr>
              <a:t/>
            </a:r>
            <a:br>
              <a:rPr lang="en-GB" sz="4000" dirty="0">
                <a:latin typeface="Candara" pitchFamily="34" charset="0"/>
              </a:rPr>
            </a:br>
            <a:r>
              <a:rPr lang="en-GB" sz="2400" dirty="0" smtClean="0">
                <a:latin typeface="Candara" pitchFamily="34" charset="0"/>
              </a:rPr>
              <a:t>Rich type systems, importing rich metadata where it exists</a:t>
            </a:r>
            <a:br>
              <a:rPr lang="en-GB" sz="2400" dirty="0" smtClean="0">
                <a:latin typeface="Candara" pitchFamily="34" charset="0"/>
              </a:rPr>
            </a:br>
            <a:endParaRPr lang="en-GB" sz="2400" dirty="0">
              <a:latin typeface="Candara" pitchFamily="34" charset="0"/>
            </a:endParaRPr>
          </a:p>
        </p:txBody>
      </p:sp>
    </p:spTree>
    <p:extLst>
      <p:ext uri="{BB962C8B-B14F-4D97-AF65-F5344CB8AC3E}">
        <p14:creationId xmlns:p14="http://schemas.microsoft.com/office/powerpoint/2010/main" val="8177117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GB" sz="4000" dirty="0" smtClean="0">
                <a:latin typeface="Candara" pitchFamily="34" charset="0"/>
              </a:rPr>
              <a:t>Theme #4</a:t>
            </a:r>
            <a:br>
              <a:rPr lang="en-GB" sz="4000" dirty="0" smtClean="0">
                <a:latin typeface="Candara" pitchFamily="34" charset="0"/>
              </a:rPr>
            </a:br>
            <a:r>
              <a:rPr lang="en-GB" sz="4000" dirty="0" smtClean="0">
                <a:latin typeface="Candara" pitchFamily="34" charset="0"/>
              </a:rPr>
              <a:t/>
            </a:r>
            <a:br>
              <a:rPr lang="en-GB" sz="4000" dirty="0" smtClean="0">
                <a:latin typeface="Candara" pitchFamily="34" charset="0"/>
              </a:rPr>
            </a:br>
            <a:r>
              <a:rPr lang="en-GB" sz="3600" dirty="0" smtClean="0">
                <a:latin typeface="Candara" pitchFamily="34" charset="0"/>
              </a:rPr>
              <a:t>Measure languages by their effectiveness  at working with rich external information spaces</a:t>
            </a:r>
            <a:br>
              <a:rPr lang="en-GB" sz="3600" dirty="0" smtClean="0">
                <a:latin typeface="Candara" pitchFamily="34" charset="0"/>
              </a:rPr>
            </a:br>
            <a:r>
              <a:rPr lang="en-GB" sz="2400" dirty="0">
                <a:latin typeface="Candara" pitchFamily="34" charset="0"/>
                <a:sym typeface="Wingdings" pitchFamily="2" charset="2"/>
              </a:rPr>
              <a:t/>
            </a:r>
            <a:br>
              <a:rPr lang="en-GB" sz="2400" dirty="0">
                <a:latin typeface="Candara" pitchFamily="34" charset="0"/>
                <a:sym typeface="Wingdings" pitchFamily="2" charset="2"/>
              </a:rPr>
            </a:br>
            <a:r>
              <a:rPr lang="en-GB" sz="2400" dirty="0">
                <a:latin typeface="Candara" pitchFamily="34" charset="0"/>
                <a:sym typeface="Wingdings" pitchFamily="2" charset="2"/>
              </a:rPr>
              <a:t>Example: </a:t>
            </a:r>
            <a:r>
              <a:rPr lang="en-GB" sz="2400" dirty="0" smtClean="0">
                <a:latin typeface="Candara" pitchFamily="34" charset="0"/>
                <a:sym typeface="Wingdings" pitchFamily="2" charset="2"/>
              </a:rPr>
              <a:t>queries, JSON, XML, type providers, </a:t>
            </a:r>
            <a:r>
              <a:rPr lang="en-GB" sz="2400" dirty="0" err="1" smtClean="0">
                <a:latin typeface="Candara" pitchFamily="34" charset="0"/>
                <a:sym typeface="Wingdings" pitchFamily="2" charset="2"/>
              </a:rPr>
              <a:t>async</a:t>
            </a:r>
            <a:r>
              <a:rPr lang="en-GB" sz="2400" dirty="0" smtClean="0">
                <a:latin typeface="Candara" pitchFamily="34" charset="0"/>
                <a:sym typeface="Wingdings" pitchFamily="2" charset="2"/>
              </a:rPr>
              <a:t>…</a:t>
            </a:r>
            <a:br>
              <a:rPr lang="en-GB" sz="2400" dirty="0" smtClean="0">
                <a:latin typeface="Candara" pitchFamily="34" charset="0"/>
                <a:sym typeface="Wingdings" pitchFamily="2" charset="2"/>
              </a:rPr>
            </a:br>
            <a:endParaRPr lang="en-GB" sz="2400" dirty="0">
              <a:latin typeface="Candara" pitchFamily="34" charset="0"/>
            </a:endParaRPr>
          </a:p>
        </p:txBody>
      </p:sp>
    </p:spTree>
    <p:extLst>
      <p:ext uri="{BB962C8B-B14F-4D97-AF65-F5344CB8AC3E}">
        <p14:creationId xmlns:p14="http://schemas.microsoft.com/office/powerpoint/2010/main" val="38897012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9355" y="2098774"/>
            <a:ext cx="8382000" cy="609398"/>
          </a:xfrm>
        </p:spPr>
        <p:txBody>
          <a:bodyPr>
            <a:noAutofit/>
          </a:bodyPr>
          <a:lstStyle/>
          <a:p>
            <a:r>
              <a:rPr lang="en-GB" sz="4000" dirty="0" smtClean="0">
                <a:latin typeface="Candara" pitchFamily="34" charset="0"/>
              </a:rPr>
              <a:t>Theme #5</a:t>
            </a:r>
            <a:br>
              <a:rPr lang="en-GB" sz="4000" dirty="0" smtClean="0">
                <a:latin typeface="Candara" pitchFamily="34" charset="0"/>
              </a:rPr>
            </a:br>
            <a:r>
              <a:rPr lang="en-GB" sz="4000" dirty="0">
                <a:latin typeface="Candara" pitchFamily="34" charset="0"/>
              </a:rPr>
              <a:t/>
            </a:r>
            <a:br>
              <a:rPr lang="en-GB" sz="4000" dirty="0">
                <a:latin typeface="Candara" pitchFamily="34" charset="0"/>
              </a:rPr>
            </a:br>
            <a:r>
              <a:rPr lang="en-GB" sz="4000" dirty="0" smtClean="0">
                <a:latin typeface="Candara" pitchFamily="34" charset="0"/>
              </a:rPr>
              <a:t>Programming Type </a:t>
            </a:r>
            <a:r>
              <a:rPr lang="en-GB" sz="4000" dirty="0">
                <a:latin typeface="Candara" pitchFamily="34" charset="0"/>
              </a:rPr>
              <a:t>Systems </a:t>
            </a:r>
            <a:r>
              <a:rPr lang="en-GB" sz="4000" dirty="0" smtClean="0">
                <a:latin typeface="Candara" pitchFamily="34" charset="0"/>
              </a:rPr>
              <a:t>v.</a:t>
            </a:r>
            <a:r>
              <a:rPr lang="en-GB" sz="4000" dirty="0" smtClean="0">
                <a:latin typeface="Candara" pitchFamily="34" charset="0"/>
                <a:sym typeface="Wingdings" pitchFamily="2" charset="2"/>
              </a:rPr>
              <a:t> </a:t>
            </a:r>
            <a:r>
              <a:rPr lang="en-GB" sz="4000" dirty="0">
                <a:latin typeface="Candara" pitchFamily="34" charset="0"/>
                <a:sym typeface="Wingdings" pitchFamily="2" charset="2"/>
              </a:rPr>
              <a:t/>
            </a:r>
            <a:br>
              <a:rPr lang="en-GB" sz="4000" dirty="0">
                <a:latin typeface="Candara" pitchFamily="34" charset="0"/>
                <a:sym typeface="Wingdings" pitchFamily="2" charset="2"/>
              </a:rPr>
            </a:br>
            <a:r>
              <a:rPr lang="en-GB" sz="4000" dirty="0">
                <a:latin typeface="Candara" pitchFamily="34" charset="0"/>
                <a:sym typeface="Wingdings" pitchFamily="2" charset="2"/>
              </a:rPr>
              <a:t>Information Space </a:t>
            </a:r>
            <a:r>
              <a:rPr lang="en-GB" sz="4000" dirty="0" smtClean="0">
                <a:latin typeface="Candara" pitchFamily="34" charset="0"/>
                <a:sym typeface="Wingdings" pitchFamily="2" charset="2"/>
              </a:rPr>
              <a:t>Metadata</a:t>
            </a:r>
            <a:br>
              <a:rPr lang="en-GB" sz="4000" dirty="0" smtClean="0">
                <a:latin typeface="Candara" pitchFamily="34" charset="0"/>
                <a:sym typeface="Wingdings" pitchFamily="2" charset="2"/>
              </a:rPr>
            </a:br>
            <a:r>
              <a:rPr lang="en-GB" sz="4000" dirty="0" smtClean="0">
                <a:latin typeface="Candara" pitchFamily="34" charset="0"/>
                <a:sym typeface="Wingdings" pitchFamily="2" charset="2"/>
              </a:rPr>
              <a:t>Synergy or Conflict?</a:t>
            </a:r>
            <a:r>
              <a:rPr lang="en-GB" sz="4000" dirty="0">
                <a:latin typeface="Candara" pitchFamily="34" charset="0"/>
                <a:sym typeface="Wingdings" pitchFamily="2" charset="2"/>
              </a:rPr>
              <a:t/>
            </a:r>
            <a:br>
              <a:rPr lang="en-GB" sz="4000" dirty="0">
                <a:latin typeface="Candara" pitchFamily="34" charset="0"/>
                <a:sym typeface="Wingdings" pitchFamily="2" charset="2"/>
              </a:rPr>
            </a:br>
            <a:r>
              <a:rPr lang="en-GB" sz="4000" dirty="0">
                <a:latin typeface="Candara" pitchFamily="34" charset="0"/>
                <a:sym typeface="Wingdings" pitchFamily="2" charset="2"/>
              </a:rPr>
              <a:t/>
            </a:r>
            <a:br>
              <a:rPr lang="en-GB" sz="4000" dirty="0">
                <a:latin typeface="Candara" pitchFamily="34" charset="0"/>
                <a:sym typeface="Wingdings" pitchFamily="2" charset="2"/>
              </a:rPr>
            </a:br>
            <a:r>
              <a:rPr lang="en-GB" sz="2000" dirty="0">
                <a:latin typeface="Candara" pitchFamily="34" charset="0"/>
                <a:sym typeface="Wingdings" pitchFamily="2" charset="2"/>
              </a:rPr>
              <a:t>Examples: </a:t>
            </a:r>
            <a:r>
              <a:rPr lang="en-GB" sz="2000" dirty="0" smtClean="0">
                <a:latin typeface="Candara" pitchFamily="34" charset="0"/>
                <a:sym typeface="Wingdings" pitchFamily="2" charset="2"/>
              </a:rPr>
              <a:t>Types, Schema, Constraints, Units </a:t>
            </a:r>
            <a:r>
              <a:rPr lang="en-GB" sz="2000" dirty="0">
                <a:latin typeface="Candara" pitchFamily="34" charset="0"/>
                <a:sym typeface="Wingdings" pitchFamily="2" charset="2"/>
              </a:rPr>
              <a:t>of Measure, Security Information, Documentation, Definition Locations, Help </a:t>
            </a:r>
            <a:r>
              <a:rPr lang="en-GB" sz="2000" dirty="0" smtClean="0">
                <a:latin typeface="Candara" pitchFamily="34" charset="0"/>
                <a:sym typeface="Wingdings" pitchFamily="2" charset="2"/>
              </a:rPr>
              <a:t>, Provenance</a:t>
            </a:r>
            <a:r>
              <a:rPr lang="en-GB" sz="2000" dirty="0">
                <a:latin typeface="Candara" pitchFamily="34" charset="0"/>
                <a:sym typeface="Wingdings" pitchFamily="2" charset="2"/>
              </a:rPr>
              <a:t>, Privacy, Ratings, Rankings, </a:t>
            </a:r>
            <a:r>
              <a:rPr lang="en-GB" sz="2000" dirty="0" smtClean="0">
                <a:latin typeface="Candara" pitchFamily="34" charset="0"/>
                <a:sym typeface="Wingdings" pitchFamily="2" charset="2"/>
              </a:rPr>
              <a:t>Search…</a:t>
            </a:r>
            <a:endParaRPr lang="en-GB" sz="2000" dirty="0">
              <a:latin typeface="Candara" pitchFamily="34" charset="0"/>
            </a:endParaRPr>
          </a:p>
        </p:txBody>
      </p:sp>
    </p:spTree>
    <p:extLst>
      <p:ext uri="{BB962C8B-B14F-4D97-AF65-F5344CB8AC3E}">
        <p14:creationId xmlns:p14="http://schemas.microsoft.com/office/powerpoint/2010/main" val="14671049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7455" y="850999"/>
            <a:ext cx="8382000" cy="609398"/>
          </a:xfrm>
        </p:spPr>
        <p:txBody>
          <a:bodyPr>
            <a:noAutofit/>
          </a:bodyPr>
          <a:lstStyle/>
          <a:p>
            <a:r>
              <a:rPr lang="en-GB" sz="4000" dirty="0" smtClean="0">
                <a:latin typeface="Candara" pitchFamily="34" charset="0"/>
              </a:rPr>
              <a:t>Some Sample Research Questions</a:t>
            </a:r>
            <a:br>
              <a:rPr lang="en-GB" sz="4000" dirty="0" smtClean="0">
                <a:latin typeface="Candara" pitchFamily="34" charset="0"/>
              </a:rPr>
            </a:br>
            <a:r>
              <a:rPr lang="en-GB" sz="4000" dirty="0">
                <a:latin typeface="Candara" pitchFamily="34" charset="0"/>
              </a:rPr>
              <a:t/>
            </a:r>
            <a:br>
              <a:rPr lang="en-GB" sz="4000" dirty="0">
                <a:latin typeface="Candara" pitchFamily="34" charset="0"/>
              </a:rPr>
            </a:br>
            <a:endParaRPr lang="en-GB" sz="2000" dirty="0">
              <a:latin typeface="Candara" pitchFamily="34" charset="0"/>
            </a:endParaRPr>
          </a:p>
        </p:txBody>
      </p:sp>
      <p:sp>
        <p:nvSpPr>
          <p:cNvPr id="4" name="TextBox 3"/>
          <p:cNvSpPr txBox="1"/>
          <p:nvPr/>
        </p:nvSpPr>
        <p:spPr>
          <a:xfrm>
            <a:off x="781050" y="1895475"/>
            <a:ext cx="3495675" cy="1015663"/>
          </a:xfrm>
          <a:prstGeom prst="rect">
            <a:avLst/>
          </a:prstGeom>
          <a:noFill/>
        </p:spPr>
        <p:txBody>
          <a:bodyPr wrap="square" lIns="0" tIns="0" rIns="0" bIns="0" rtlCol="0">
            <a:spAutoFit/>
          </a:bodyPr>
          <a:lstStyle/>
          <a:p>
            <a:r>
              <a:rPr lang="en-GB" sz="2200" b="1" dirty="0" smtClean="0">
                <a:gradFill>
                  <a:gsLst>
                    <a:gs pos="0">
                      <a:schemeClr val="tx1"/>
                    </a:gs>
                    <a:gs pos="86000">
                      <a:schemeClr val="tx1"/>
                    </a:gs>
                  </a:gsLst>
                  <a:lin ang="5400000" scaled="0"/>
                </a:gradFill>
                <a:latin typeface="Segoe Light" pitchFamily="34" charset="0"/>
              </a:rPr>
              <a:t>Can we design </a:t>
            </a:r>
            <a:r>
              <a:rPr lang="en-GB" sz="2200" b="1" dirty="0" smtClean="0">
                <a:latin typeface="Segoe Light" pitchFamily="34" charset="0"/>
              </a:rPr>
              <a:t>type systems which incorporate </a:t>
            </a:r>
            <a:r>
              <a:rPr lang="en-GB" sz="2200" b="1" dirty="0" smtClean="0">
                <a:solidFill>
                  <a:srgbClr val="FFFF00"/>
                </a:solidFill>
                <a:latin typeface="Segoe Light" pitchFamily="34" charset="0"/>
              </a:rPr>
              <a:t>schema change policies</a:t>
            </a:r>
            <a:r>
              <a:rPr lang="en-GB" sz="2200" b="1" dirty="0" smtClean="0">
                <a:gradFill>
                  <a:gsLst>
                    <a:gs pos="0">
                      <a:schemeClr val="tx1"/>
                    </a:gs>
                    <a:gs pos="86000">
                      <a:schemeClr val="tx1"/>
                    </a:gs>
                  </a:gsLst>
                  <a:lin ang="5400000" scaled="0"/>
                </a:gradFill>
                <a:latin typeface="Segoe Light" pitchFamily="34" charset="0"/>
              </a:rPr>
              <a:t>?</a:t>
            </a:r>
          </a:p>
        </p:txBody>
      </p:sp>
      <p:sp>
        <p:nvSpPr>
          <p:cNvPr id="5" name="TextBox 4"/>
          <p:cNvSpPr txBox="1"/>
          <p:nvPr/>
        </p:nvSpPr>
        <p:spPr>
          <a:xfrm>
            <a:off x="4610100" y="2907626"/>
            <a:ext cx="3495675" cy="1015663"/>
          </a:xfrm>
          <a:prstGeom prst="rect">
            <a:avLst/>
          </a:prstGeom>
          <a:noFill/>
        </p:spPr>
        <p:txBody>
          <a:bodyPr wrap="square" lIns="0" tIns="0" rIns="0" bIns="0" rtlCol="0">
            <a:spAutoFit/>
          </a:bodyPr>
          <a:lstStyle/>
          <a:p>
            <a:r>
              <a:rPr lang="en-GB" sz="2200" b="1" dirty="0" smtClean="0">
                <a:gradFill>
                  <a:gsLst>
                    <a:gs pos="0">
                      <a:schemeClr val="tx1"/>
                    </a:gs>
                    <a:gs pos="86000">
                      <a:schemeClr val="tx1"/>
                    </a:gs>
                  </a:gsLst>
                  <a:lin ang="5400000" scaled="0"/>
                </a:gradFill>
                <a:latin typeface="Segoe Light" pitchFamily="34" charset="0"/>
              </a:rPr>
              <a:t>Can we </a:t>
            </a:r>
            <a:r>
              <a:rPr lang="en-GB" sz="2200" b="1" dirty="0" smtClean="0">
                <a:solidFill>
                  <a:srgbClr val="FFFF00"/>
                </a:solidFill>
                <a:latin typeface="Segoe Light" pitchFamily="34" charset="0"/>
              </a:rPr>
              <a:t>automatically find bugs in provider components</a:t>
            </a:r>
            <a:r>
              <a:rPr lang="en-GB" sz="2200" b="1" dirty="0" smtClean="0">
                <a:gradFill>
                  <a:gsLst>
                    <a:gs pos="0">
                      <a:schemeClr val="tx1"/>
                    </a:gs>
                    <a:gs pos="86000">
                      <a:schemeClr val="tx1"/>
                    </a:gs>
                  </a:gsLst>
                  <a:lin ang="5400000" scaled="0"/>
                </a:gradFill>
                <a:latin typeface="Segoe Light" pitchFamily="34" charset="0"/>
              </a:rPr>
              <a:t>?</a:t>
            </a:r>
          </a:p>
        </p:txBody>
      </p:sp>
      <p:sp>
        <p:nvSpPr>
          <p:cNvPr id="6" name="TextBox 5"/>
          <p:cNvSpPr txBox="1"/>
          <p:nvPr/>
        </p:nvSpPr>
        <p:spPr>
          <a:xfrm>
            <a:off x="447674" y="3415457"/>
            <a:ext cx="3495675" cy="677108"/>
          </a:xfrm>
          <a:prstGeom prst="rect">
            <a:avLst/>
          </a:prstGeom>
          <a:noFill/>
        </p:spPr>
        <p:txBody>
          <a:bodyPr wrap="square" lIns="0" tIns="0" rIns="0" bIns="0" rtlCol="0">
            <a:spAutoFit/>
          </a:bodyPr>
          <a:lstStyle/>
          <a:p>
            <a:r>
              <a:rPr lang="en-GB" sz="2200" b="1" dirty="0" smtClean="0">
                <a:gradFill>
                  <a:gsLst>
                    <a:gs pos="0">
                      <a:schemeClr val="tx1"/>
                    </a:gs>
                    <a:gs pos="86000">
                      <a:schemeClr val="tx1"/>
                    </a:gs>
                  </a:gsLst>
                  <a:lin ang="5400000" scaled="0"/>
                </a:gradFill>
                <a:latin typeface="Segoe Light" pitchFamily="34" charset="0"/>
              </a:rPr>
              <a:t>Can we automatically </a:t>
            </a:r>
            <a:r>
              <a:rPr lang="en-GB" sz="2200" b="1" dirty="0" smtClean="0">
                <a:solidFill>
                  <a:srgbClr val="FFFF00"/>
                </a:solidFill>
                <a:latin typeface="Segoe Light" pitchFamily="34" charset="0"/>
              </a:rPr>
              <a:t>provide all the data in the enterprise</a:t>
            </a:r>
            <a:r>
              <a:rPr lang="en-GB" sz="2200" b="1" dirty="0" smtClean="0">
                <a:gradFill>
                  <a:gsLst>
                    <a:gs pos="0">
                      <a:schemeClr val="tx1"/>
                    </a:gs>
                    <a:gs pos="86000">
                      <a:schemeClr val="tx1"/>
                    </a:gs>
                  </a:gsLst>
                  <a:lin ang="5400000" scaled="0"/>
                </a:gradFill>
                <a:latin typeface="Segoe Light" pitchFamily="34" charset="0"/>
              </a:rPr>
              <a:t>?</a:t>
            </a:r>
          </a:p>
        </p:txBody>
      </p:sp>
      <p:sp>
        <p:nvSpPr>
          <p:cNvPr id="7" name="TextBox 6"/>
          <p:cNvSpPr txBox="1"/>
          <p:nvPr/>
        </p:nvSpPr>
        <p:spPr>
          <a:xfrm>
            <a:off x="4972047" y="5464671"/>
            <a:ext cx="3495675" cy="1015663"/>
          </a:xfrm>
          <a:prstGeom prst="rect">
            <a:avLst/>
          </a:prstGeom>
          <a:noFill/>
        </p:spPr>
        <p:txBody>
          <a:bodyPr wrap="square" lIns="0" tIns="0" rIns="0" bIns="0" rtlCol="0">
            <a:spAutoFit/>
          </a:bodyPr>
          <a:lstStyle/>
          <a:p>
            <a:r>
              <a:rPr lang="en-GB" sz="2200" b="1" dirty="0" smtClean="0">
                <a:gradFill>
                  <a:gsLst>
                    <a:gs pos="0">
                      <a:schemeClr val="tx1"/>
                    </a:gs>
                    <a:gs pos="86000">
                      <a:schemeClr val="tx1"/>
                    </a:gs>
                  </a:gsLst>
                  <a:lin ang="5400000" scaled="0"/>
                </a:gradFill>
                <a:latin typeface="Segoe Light" pitchFamily="34" charset="0"/>
              </a:rPr>
              <a:t>Can we usefully provide </a:t>
            </a:r>
            <a:r>
              <a:rPr lang="en-GB" sz="2200" b="1" dirty="0" smtClean="0">
                <a:solidFill>
                  <a:srgbClr val="FFFF00"/>
                </a:solidFill>
                <a:latin typeface="Segoe Light" pitchFamily="34" charset="0"/>
              </a:rPr>
              <a:t>massive quantities of geo data + geo metadata</a:t>
            </a:r>
            <a:r>
              <a:rPr lang="en-GB" sz="2200" b="1" dirty="0" smtClean="0">
                <a:gradFill>
                  <a:gsLst>
                    <a:gs pos="0">
                      <a:schemeClr val="tx1"/>
                    </a:gs>
                    <a:gs pos="86000">
                      <a:schemeClr val="tx1"/>
                    </a:gs>
                  </a:gsLst>
                  <a:lin ang="5400000" scaled="0"/>
                </a:gradFill>
                <a:latin typeface="Segoe Light" pitchFamily="34" charset="0"/>
              </a:rPr>
              <a:t>?</a:t>
            </a:r>
          </a:p>
        </p:txBody>
      </p:sp>
      <p:sp>
        <p:nvSpPr>
          <p:cNvPr id="8" name="TextBox 7"/>
          <p:cNvSpPr txBox="1"/>
          <p:nvPr/>
        </p:nvSpPr>
        <p:spPr>
          <a:xfrm>
            <a:off x="657223" y="5464670"/>
            <a:ext cx="3495675" cy="1015663"/>
          </a:xfrm>
          <a:prstGeom prst="rect">
            <a:avLst/>
          </a:prstGeom>
          <a:noFill/>
        </p:spPr>
        <p:txBody>
          <a:bodyPr wrap="square" lIns="0" tIns="0" rIns="0" bIns="0" rtlCol="0">
            <a:spAutoFit/>
          </a:bodyPr>
          <a:lstStyle/>
          <a:p>
            <a:r>
              <a:rPr lang="en-GB" sz="2200" b="1" dirty="0" smtClean="0">
                <a:gradFill>
                  <a:gsLst>
                    <a:gs pos="0">
                      <a:schemeClr val="tx1"/>
                    </a:gs>
                    <a:gs pos="86000">
                      <a:schemeClr val="tx1"/>
                    </a:gs>
                  </a:gsLst>
                  <a:lin ang="5400000" scaled="0"/>
                </a:gradFill>
                <a:latin typeface="Segoe Light" pitchFamily="34" charset="0"/>
              </a:rPr>
              <a:t>Can </a:t>
            </a:r>
            <a:r>
              <a:rPr lang="en-GB" sz="2200" b="1" dirty="0" smtClean="0">
                <a:solidFill>
                  <a:srgbClr val="FFFF00"/>
                </a:solidFill>
                <a:latin typeface="Segoe Light" pitchFamily="34" charset="0"/>
              </a:rPr>
              <a:t>security, privacy and provenance annotations </a:t>
            </a:r>
            <a:r>
              <a:rPr lang="en-GB" sz="2200" b="1" dirty="0" smtClean="0">
                <a:gradFill>
                  <a:gsLst>
                    <a:gs pos="0">
                      <a:schemeClr val="tx1"/>
                    </a:gs>
                    <a:gs pos="86000">
                      <a:schemeClr val="tx1"/>
                    </a:gs>
                  </a:gsLst>
                  <a:lin ang="5400000" scaled="0"/>
                </a:gradFill>
                <a:latin typeface="Segoe Light" pitchFamily="34" charset="0"/>
              </a:rPr>
              <a:t>be provided?</a:t>
            </a:r>
          </a:p>
        </p:txBody>
      </p:sp>
      <p:sp>
        <p:nvSpPr>
          <p:cNvPr id="9" name="TextBox 8"/>
          <p:cNvSpPr txBox="1"/>
          <p:nvPr/>
        </p:nvSpPr>
        <p:spPr>
          <a:xfrm>
            <a:off x="4972048" y="1724352"/>
            <a:ext cx="3495675" cy="1015663"/>
          </a:xfrm>
          <a:prstGeom prst="rect">
            <a:avLst/>
          </a:prstGeom>
          <a:noFill/>
        </p:spPr>
        <p:txBody>
          <a:bodyPr wrap="square" lIns="0" tIns="0" rIns="0" bIns="0" rtlCol="0">
            <a:spAutoFit/>
          </a:bodyPr>
          <a:lstStyle/>
          <a:p>
            <a:r>
              <a:rPr lang="en-GB" sz="2200" b="1" dirty="0" smtClean="0">
                <a:gradFill>
                  <a:gsLst>
                    <a:gs pos="0">
                      <a:schemeClr val="tx1"/>
                    </a:gs>
                    <a:gs pos="86000">
                      <a:schemeClr val="tx1"/>
                    </a:gs>
                  </a:gsLst>
                  <a:lin ang="5400000" scaled="0"/>
                </a:gradFill>
                <a:latin typeface="Segoe Light" pitchFamily="34" charset="0"/>
              </a:rPr>
              <a:t>Can </a:t>
            </a:r>
            <a:r>
              <a:rPr lang="en-GB" sz="2200" b="1" dirty="0" smtClean="0">
                <a:solidFill>
                  <a:srgbClr val="FFFF00"/>
                </a:solidFill>
                <a:latin typeface="Segoe Light" pitchFamily="34" charset="0"/>
              </a:rPr>
              <a:t>provided probabilistic metadata </a:t>
            </a:r>
            <a:r>
              <a:rPr lang="en-GB" sz="2200" b="1" dirty="0" smtClean="0">
                <a:gradFill>
                  <a:gsLst>
                    <a:gs pos="0">
                      <a:schemeClr val="tx1"/>
                    </a:gs>
                    <a:gs pos="86000">
                      <a:schemeClr val="tx1"/>
                    </a:gs>
                  </a:gsLst>
                  <a:lin ang="5400000" scaled="0"/>
                </a:gradFill>
                <a:latin typeface="Segoe Light" pitchFamily="34" charset="0"/>
              </a:rPr>
              <a:t>be useful for tooling?</a:t>
            </a:r>
          </a:p>
        </p:txBody>
      </p:sp>
      <p:sp>
        <p:nvSpPr>
          <p:cNvPr id="10" name="TextBox 9"/>
          <p:cNvSpPr txBox="1"/>
          <p:nvPr/>
        </p:nvSpPr>
        <p:spPr>
          <a:xfrm>
            <a:off x="5324471" y="4107596"/>
            <a:ext cx="3495675" cy="677108"/>
          </a:xfrm>
          <a:prstGeom prst="rect">
            <a:avLst/>
          </a:prstGeom>
          <a:noFill/>
        </p:spPr>
        <p:txBody>
          <a:bodyPr wrap="square" lIns="0" tIns="0" rIns="0" bIns="0" rtlCol="0">
            <a:spAutoFit/>
          </a:bodyPr>
          <a:lstStyle/>
          <a:p>
            <a:r>
              <a:rPr lang="en-GB" sz="2200" b="1" dirty="0" smtClean="0">
                <a:gradFill>
                  <a:gsLst>
                    <a:gs pos="0">
                      <a:schemeClr val="tx1"/>
                    </a:gs>
                    <a:gs pos="86000">
                      <a:schemeClr val="tx1"/>
                    </a:gs>
                  </a:gsLst>
                  <a:lin ang="5400000" scaled="0"/>
                </a:gradFill>
                <a:latin typeface="Segoe Light" pitchFamily="34" charset="0"/>
              </a:rPr>
              <a:t>Can we </a:t>
            </a:r>
            <a:r>
              <a:rPr lang="en-GB" sz="2200" b="1" dirty="0" smtClean="0">
                <a:solidFill>
                  <a:srgbClr val="FFFF00"/>
                </a:solidFill>
                <a:latin typeface="Segoe Light" pitchFamily="34" charset="0"/>
              </a:rPr>
              <a:t>plug and play more language logic</a:t>
            </a:r>
            <a:r>
              <a:rPr lang="en-GB" sz="2200" b="1" dirty="0" smtClean="0">
                <a:gradFill>
                  <a:gsLst>
                    <a:gs pos="0">
                      <a:schemeClr val="tx1"/>
                    </a:gs>
                    <a:gs pos="86000">
                      <a:schemeClr val="tx1"/>
                    </a:gs>
                  </a:gsLst>
                  <a:lin ang="5400000" scaled="0"/>
                </a:gradFill>
                <a:latin typeface="Segoe Light" pitchFamily="34" charset="0"/>
              </a:rPr>
              <a:t>? </a:t>
            </a:r>
          </a:p>
        </p:txBody>
      </p:sp>
      <p:sp>
        <p:nvSpPr>
          <p:cNvPr id="11" name="TextBox 10"/>
          <p:cNvSpPr txBox="1"/>
          <p:nvPr/>
        </p:nvSpPr>
        <p:spPr>
          <a:xfrm>
            <a:off x="781047" y="4420729"/>
            <a:ext cx="3495675" cy="677108"/>
          </a:xfrm>
          <a:prstGeom prst="rect">
            <a:avLst/>
          </a:prstGeom>
          <a:noFill/>
        </p:spPr>
        <p:txBody>
          <a:bodyPr wrap="square" lIns="0" tIns="0" rIns="0" bIns="0" rtlCol="0">
            <a:spAutoFit/>
          </a:bodyPr>
          <a:lstStyle/>
          <a:p>
            <a:r>
              <a:rPr lang="en-GB" sz="2200" b="1" dirty="0" smtClean="0">
                <a:gradFill>
                  <a:gsLst>
                    <a:gs pos="0">
                      <a:schemeClr val="tx1"/>
                    </a:gs>
                    <a:gs pos="86000">
                      <a:schemeClr val="tx1"/>
                    </a:gs>
                  </a:gsLst>
                  <a:lin ang="5400000" scaled="0"/>
                </a:gradFill>
                <a:latin typeface="Segoe Light" pitchFamily="34" charset="0"/>
              </a:rPr>
              <a:t>Can we </a:t>
            </a:r>
            <a:r>
              <a:rPr lang="en-GB" sz="2200" b="1" dirty="0" smtClean="0">
                <a:solidFill>
                  <a:srgbClr val="FFFF00"/>
                </a:solidFill>
                <a:latin typeface="Segoe Light" pitchFamily="34" charset="0"/>
              </a:rPr>
              <a:t>provide and verify richer constraints</a:t>
            </a:r>
            <a:r>
              <a:rPr lang="en-GB" sz="2200" b="1" dirty="0" smtClean="0">
                <a:gradFill>
                  <a:gsLst>
                    <a:gs pos="0">
                      <a:schemeClr val="tx1"/>
                    </a:gs>
                    <a:gs pos="86000">
                      <a:schemeClr val="tx1"/>
                    </a:gs>
                  </a:gsLst>
                  <a:lin ang="5400000" scaled="0"/>
                </a:gradFill>
                <a:latin typeface="Segoe Light" pitchFamily="34" charset="0"/>
              </a:rPr>
              <a:t>? </a:t>
            </a:r>
          </a:p>
        </p:txBody>
      </p:sp>
    </p:spTree>
    <p:extLst>
      <p:ext uri="{BB962C8B-B14F-4D97-AF65-F5344CB8AC3E}">
        <p14:creationId xmlns:p14="http://schemas.microsoft.com/office/powerpoint/2010/main" val="194751542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b="0" dirty="0" smtClean="0">
                <a:latin typeface="Candara" pitchFamily="34" charset="0"/>
              </a:rPr>
              <a:t>1998 to 2010…</a:t>
            </a:r>
            <a:endParaRPr lang="en-GB" b="0" dirty="0">
              <a:latin typeface="Candara" pitchFamily="34" charset="0"/>
            </a:endParaRPr>
          </a:p>
        </p:txBody>
      </p:sp>
      <p:graphicFrame>
        <p:nvGraphicFramePr>
          <p:cNvPr id="7" name="Diagram 6"/>
          <p:cNvGraphicFramePr/>
          <p:nvPr>
            <p:extLst>
              <p:ext uri="{D42A27DB-BD31-4B8C-83A1-F6EECF244321}">
                <p14:modId xmlns:p14="http://schemas.microsoft.com/office/powerpoint/2010/main" val="3788535500"/>
              </p:ext>
            </p:extLst>
          </p:nvPr>
        </p:nvGraphicFramePr>
        <p:xfrm>
          <a:off x="381000" y="1411552"/>
          <a:ext cx="8382000" cy="327318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4" name="Rectangular Callout 3"/>
          <p:cNvSpPr/>
          <p:nvPr/>
        </p:nvSpPr>
        <p:spPr>
          <a:xfrm>
            <a:off x="197734" y="890009"/>
            <a:ext cx="1740092" cy="1138773"/>
          </a:xfrm>
          <a:prstGeom prst="wedgeRectCallout">
            <a:avLst>
              <a:gd name="adj1" fmla="val -10025"/>
              <a:gd name="adj2" fmla="val 78800"/>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en-US" sz="2000" dirty="0" smtClean="0"/>
              <a:t>.NET Generics</a:t>
            </a:r>
          </a:p>
          <a:p>
            <a:pPr algn="ctr"/>
            <a:r>
              <a:rPr lang="en-US" sz="1600" dirty="0" smtClean="0">
                <a:solidFill>
                  <a:srgbClr val="FFFF00"/>
                </a:solidFill>
              </a:rPr>
              <a:t>PLDI 2001</a:t>
            </a:r>
          </a:p>
          <a:p>
            <a:pPr algn="ctr"/>
            <a:r>
              <a:rPr lang="en-US" sz="1600" dirty="0" smtClean="0">
                <a:solidFill>
                  <a:srgbClr val="FFFF00"/>
                </a:solidFill>
              </a:rPr>
              <a:t>POPL 2004</a:t>
            </a:r>
          </a:p>
          <a:p>
            <a:pPr algn="ctr"/>
            <a:r>
              <a:rPr lang="en-US" sz="1600" dirty="0" smtClean="0">
                <a:solidFill>
                  <a:srgbClr val="FFFF00"/>
                </a:solidFill>
              </a:rPr>
              <a:t>ECMA 2005</a:t>
            </a:r>
          </a:p>
        </p:txBody>
      </p:sp>
      <p:sp>
        <p:nvSpPr>
          <p:cNvPr id="6" name="Rectangular Callout 5"/>
          <p:cNvSpPr/>
          <p:nvPr/>
        </p:nvSpPr>
        <p:spPr>
          <a:xfrm>
            <a:off x="2115545" y="890009"/>
            <a:ext cx="1943160" cy="1138773"/>
          </a:xfrm>
          <a:prstGeom prst="wedgeRectCallout">
            <a:avLst>
              <a:gd name="adj1" fmla="val 31318"/>
              <a:gd name="adj2" fmla="val 84058"/>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en-US" sz="2000" dirty="0" smtClean="0"/>
              <a:t>C#/VB Generics</a:t>
            </a:r>
          </a:p>
          <a:p>
            <a:pPr algn="ctr"/>
            <a:r>
              <a:rPr lang="en-US" sz="1600" dirty="0" smtClean="0">
                <a:solidFill>
                  <a:srgbClr val="FFFF00"/>
                </a:solidFill>
              </a:rPr>
              <a:t>PLDI 2001</a:t>
            </a:r>
          </a:p>
          <a:p>
            <a:pPr algn="ctr"/>
            <a:r>
              <a:rPr lang="en-US" sz="1600" dirty="0" smtClean="0">
                <a:solidFill>
                  <a:srgbClr val="FFFF00"/>
                </a:solidFill>
              </a:rPr>
              <a:t>C# 2.0</a:t>
            </a:r>
          </a:p>
          <a:p>
            <a:pPr algn="ctr"/>
            <a:r>
              <a:rPr lang="en-US" sz="1600" dirty="0" smtClean="0">
                <a:solidFill>
                  <a:srgbClr val="FFFF00"/>
                </a:solidFill>
              </a:rPr>
              <a:t>ECMA 2005</a:t>
            </a:r>
          </a:p>
        </p:txBody>
      </p:sp>
      <p:sp>
        <p:nvSpPr>
          <p:cNvPr id="8" name="Rectangular Callout 7"/>
          <p:cNvSpPr/>
          <p:nvPr/>
        </p:nvSpPr>
        <p:spPr>
          <a:xfrm>
            <a:off x="5168388" y="1508375"/>
            <a:ext cx="1680075" cy="892552"/>
          </a:xfrm>
          <a:prstGeom prst="wedgeRectCallout">
            <a:avLst>
              <a:gd name="adj1" fmla="val 28363"/>
              <a:gd name="adj2" fmla="val 90933"/>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en-US" sz="2000" dirty="0" smtClean="0"/>
              <a:t>F# Core Lang</a:t>
            </a:r>
          </a:p>
          <a:p>
            <a:pPr algn="ctr"/>
            <a:r>
              <a:rPr lang="en-US" sz="1600" dirty="0">
                <a:solidFill>
                  <a:srgbClr val="FFFF00"/>
                </a:solidFill>
              </a:rPr>
              <a:t>ML 2004</a:t>
            </a:r>
          </a:p>
          <a:p>
            <a:pPr algn="ctr"/>
            <a:r>
              <a:rPr lang="en-US" sz="1600" dirty="0" smtClean="0">
                <a:solidFill>
                  <a:srgbClr val="FFFF00"/>
                </a:solidFill>
              </a:rPr>
              <a:t>F# </a:t>
            </a:r>
            <a:r>
              <a:rPr lang="en-US" sz="1600" dirty="0">
                <a:solidFill>
                  <a:srgbClr val="FFFF00"/>
                </a:solidFill>
              </a:rPr>
              <a:t>1</a:t>
            </a:r>
            <a:r>
              <a:rPr lang="en-US" sz="1600" dirty="0" smtClean="0">
                <a:solidFill>
                  <a:srgbClr val="FFFF00"/>
                </a:solidFill>
              </a:rPr>
              <a:t>.0</a:t>
            </a:r>
          </a:p>
        </p:txBody>
      </p:sp>
      <p:sp>
        <p:nvSpPr>
          <p:cNvPr id="9" name="Rectangular Callout 8"/>
          <p:cNvSpPr/>
          <p:nvPr/>
        </p:nvSpPr>
        <p:spPr>
          <a:xfrm>
            <a:off x="5071793" y="3772160"/>
            <a:ext cx="2200987" cy="1200329"/>
          </a:xfrm>
          <a:prstGeom prst="wedgeRectCallout">
            <a:avLst>
              <a:gd name="adj1" fmla="val 30044"/>
              <a:gd name="adj2" fmla="val -94163"/>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en-US" sz="2000" dirty="0" smtClean="0"/>
              <a:t>F# </a:t>
            </a:r>
            <a:r>
              <a:rPr lang="en-US" sz="2000" dirty="0" err="1" smtClean="0"/>
              <a:t>Async</a:t>
            </a:r>
            <a:r>
              <a:rPr lang="en-US" sz="2000" dirty="0" smtClean="0"/>
              <a:t>/Parallel/</a:t>
            </a:r>
          </a:p>
          <a:p>
            <a:pPr algn="ctr"/>
            <a:r>
              <a:rPr lang="en-US" sz="2000" dirty="0" smtClean="0"/>
              <a:t>Agents</a:t>
            </a:r>
          </a:p>
          <a:p>
            <a:pPr algn="ctr"/>
            <a:r>
              <a:rPr lang="en-US" sz="1600" dirty="0">
                <a:solidFill>
                  <a:srgbClr val="FFFF00"/>
                </a:solidFill>
              </a:rPr>
              <a:t>F# </a:t>
            </a:r>
            <a:r>
              <a:rPr lang="en-US" sz="1600" dirty="0" smtClean="0">
                <a:solidFill>
                  <a:srgbClr val="FFFF00"/>
                </a:solidFill>
              </a:rPr>
              <a:t>2.0</a:t>
            </a:r>
            <a:endParaRPr lang="en-US" sz="1600" dirty="0">
              <a:solidFill>
                <a:srgbClr val="FFFF00"/>
              </a:solidFill>
            </a:endParaRPr>
          </a:p>
          <a:p>
            <a:pPr algn="ctr"/>
            <a:r>
              <a:rPr lang="en-US" sz="1600" dirty="0" smtClean="0">
                <a:solidFill>
                  <a:srgbClr val="FFFF00"/>
                </a:solidFill>
              </a:rPr>
              <a:t>PADL 2010</a:t>
            </a:r>
          </a:p>
        </p:txBody>
      </p:sp>
      <p:sp>
        <p:nvSpPr>
          <p:cNvPr id="10" name="Rectangular Callout 9"/>
          <p:cNvSpPr/>
          <p:nvPr/>
        </p:nvSpPr>
        <p:spPr>
          <a:xfrm>
            <a:off x="7647143" y="4420760"/>
            <a:ext cx="1409553" cy="1200329"/>
          </a:xfrm>
          <a:prstGeom prst="wedgeRectCallout">
            <a:avLst>
              <a:gd name="adj1" fmla="val -41664"/>
              <a:gd name="adj2" fmla="val -102103"/>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en-US" sz="2000" dirty="0" smtClean="0"/>
              <a:t>F# Units of</a:t>
            </a:r>
          </a:p>
          <a:p>
            <a:pPr algn="ctr"/>
            <a:r>
              <a:rPr lang="en-US" sz="2000" dirty="0" smtClean="0"/>
              <a:t>Measure</a:t>
            </a:r>
          </a:p>
          <a:p>
            <a:pPr algn="ctr"/>
            <a:r>
              <a:rPr lang="en-US" sz="1600" dirty="0" smtClean="0">
                <a:solidFill>
                  <a:srgbClr val="FFFF00"/>
                </a:solidFill>
              </a:rPr>
              <a:t>POPL 2009</a:t>
            </a:r>
          </a:p>
          <a:p>
            <a:pPr algn="ctr"/>
            <a:r>
              <a:rPr lang="en-US" sz="1600" dirty="0" smtClean="0">
                <a:solidFill>
                  <a:srgbClr val="FFFF00"/>
                </a:solidFill>
              </a:rPr>
              <a:t>F# 2.0</a:t>
            </a:r>
          </a:p>
        </p:txBody>
      </p:sp>
      <p:sp>
        <p:nvSpPr>
          <p:cNvPr id="12" name="Rectangular Callout 11"/>
          <p:cNvSpPr/>
          <p:nvPr/>
        </p:nvSpPr>
        <p:spPr>
          <a:xfrm>
            <a:off x="4719068" y="190233"/>
            <a:ext cx="1415772" cy="923330"/>
          </a:xfrm>
          <a:prstGeom prst="wedgeRectCallout">
            <a:avLst>
              <a:gd name="adj1" fmla="val -47478"/>
              <a:gd name="adj2" fmla="val 174552"/>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en-US" sz="2000" dirty="0" smtClean="0"/>
              <a:t>C# LINQ</a:t>
            </a:r>
          </a:p>
          <a:p>
            <a:pPr algn="ctr"/>
            <a:r>
              <a:rPr lang="en-US" sz="1600" dirty="0" smtClean="0">
                <a:solidFill>
                  <a:srgbClr val="FFFF00"/>
                </a:solidFill>
              </a:rPr>
              <a:t>SIGMOD2006</a:t>
            </a:r>
          </a:p>
          <a:p>
            <a:pPr algn="ctr"/>
            <a:r>
              <a:rPr lang="en-US" sz="1600" dirty="0" smtClean="0">
                <a:solidFill>
                  <a:srgbClr val="FFFF00"/>
                </a:solidFill>
              </a:rPr>
              <a:t>C# 3.0 Spec</a:t>
            </a:r>
          </a:p>
        </p:txBody>
      </p:sp>
      <p:sp>
        <p:nvSpPr>
          <p:cNvPr id="16" name="Rectangular Callout 15"/>
          <p:cNvSpPr/>
          <p:nvPr/>
        </p:nvSpPr>
        <p:spPr>
          <a:xfrm>
            <a:off x="6699094" y="443733"/>
            <a:ext cx="1652825" cy="892552"/>
          </a:xfrm>
          <a:prstGeom prst="wedgeRectCallout">
            <a:avLst>
              <a:gd name="adj1" fmla="val -33062"/>
              <a:gd name="adj2" fmla="val 218278"/>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en-US" sz="2000" dirty="0" smtClean="0"/>
              <a:t>F# </a:t>
            </a:r>
            <a:r>
              <a:rPr lang="en-US" sz="2000" dirty="0" err="1" smtClean="0"/>
              <a:t>Metaprog</a:t>
            </a:r>
            <a:endParaRPr lang="en-US" sz="2000" dirty="0" smtClean="0"/>
          </a:p>
          <a:p>
            <a:pPr algn="ctr"/>
            <a:r>
              <a:rPr lang="en-US" sz="1600" dirty="0" smtClean="0">
                <a:solidFill>
                  <a:srgbClr val="FFFF00"/>
                </a:solidFill>
              </a:rPr>
              <a:t>ML 2006</a:t>
            </a:r>
          </a:p>
          <a:p>
            <a:pPr algn="ctr"/>
            <a:r>
              <a:rPr lang="en-US" sz="1600" dirty="0" smtClean="0">
                <a:solidFill>
                  <a:srgbClr val="FFFF00"/>
                </a:solidFill>
              </a:rPr>
              <a:t>F# </a:t>
            </a:r>
            <a:r>
              <a:rPr lang="en-US" sz="1600" dirty="0">
                <a:solidFill>
                  <a:srgbClr val="FFFF00"/>
                </a:solidFill>
              </a:rPr>
              <a:t>1</a:t>
            </a:r>
            <a:r>
              <a:rPr lang="en-US" sz="1600" dirty="0" smtClean="0">
                <a:solidFill>
                  <a:srgbClr val="FFFF00"/>
                </a:solidFill>
              </a:rPr>
              <a:t>.0</a:t>
            </a:r>
          </a:p>
        </p:txBody>
      </p:sp>
      <p:sp>
        <p:nvSpPr>
          <p:cNvPr id="17" name="Rectangular Callout 16"/>
          <p:cNvSpPr/>
          <p:nvPr/>
        </p:nvSpPr>
        <p:spPr>
          <a:xfrm>
            <a:off x="2473013" y="4356936"/>
            <a:ext cx="1228221" cy="646331"/>
          </a:xfrm>
          <a:prstGeom prst="wedgeRectCallout">
            <a:avLst>
              <a:gd name="adj1" fmla="val 58219"/>
              <a:gd name="adj2" fmla="val -142855"/>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en-US" sz="2000" dirty="0" smtClean="0"/>
              <a:t>C# </a:t>
            </a:r>
            <a:r>
              <a:rPr lang="en-US" sz="2000" dirty="0" err="1"/>
              <a:t>A</a:t>
            </a:r>
            <a:r>
              <a:rPr lang="en-US" sz="2000" dirty="0" err="1" smtClean="0"/>
              <a:t>sync</a:t>
            </a:r>
            <a:endParaRPr lang="en-US" sz="2000" dirty="0" smtClean="0"/>
          </a:p>
          <a:p>
            <a:pPr lvl="0" algn="ctr"/>
            <a:r>
              <a:rPr lang="en-US" sz="1600" dirty="0" smtClean="0">
                <a:solidFill>
                  <a:srgbClr val="FFFF00"/>
                </a:solidFill>
              </a:rPr>
              <a:t>C# 5.0</a:t>
            </a:r>
            <a:endParaRPr lang="en-US" sz="1600" dirty="0">
              <a:solidFill>
                <a:srgbClr val="FFFF00"/>
              </a:solidFill>
            </a:endParaRPr>
          </a:p>
        </p:txBody>
      </p:sp>
      <p:sp>
        <p:nvSpPr>
          <p:cNvPr id="18" name="Rectangular Callout 17"/>
          <p:cNvSpPr/>
          <p:nvPr/>
        </p:nvSpPr>
        <p:spPr>
          <a:xfrm>
            <a:off x="71916" y="4048810"/>
            <a:ext cx="1754583" cy="646331"/>
          </a:xfrm>
          <a:prstGeom prst="wedgeRectCallout">
            <a:avLst>
              <a:gd name="adj1" fmla="val 22622"/>
              <a:gd name="adj2" fmla="val -145673"/>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en-US" sz="2000" dirty="0" smtClean="0"/>
              <a:t>.NET 4.0 Tasks</a:t>
            </a:r>
          </a:p>
          <a:p>
            <a:pPr algn="ctr"/>
            <a:r>
              <a:rPr lang="en-US" sz="1600" dirty="0" smtClean="0">
                <a:solidFill>
                  <a:srgbClr val="FFFF00"/>
                </a:solidFill>
              </a:rPr>
              <a:t>OOPSLA ‘09</a:t>
            </a:r>
          </a:p>
        </p:txBody>
      </p:sp>
      <p:sp>
        <p:nvSpPr>
          <p:cNvPr id="14" name="Rectangular Callout 13"/>
          <p:cNvSpPr/>
          <p:nvPr/>
        </p:nvSpPr>
        <p:spPr>
          <a:xfrm>
            <a:off x="7515225" y="1267051"/>
            <a:ext cx="1628775" cy="954107"/>
          </a:xfrm>
          <a:prstGeom prst="wedgeRectCallout">
            <a:avLst>
              <a:gd name="adj1" fmla="val 6252"/>
              <a:gd name="adj2" fmla="val 78127"/>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US" sz="2000" dirty="0" smtClean="0"/>
              <a:t>F# Active Patterns</a:t>
            </a:r>
          </a:p>
          <a:p>
            <a:pPr algn="ctr"/>
            <a:r>
              <a:rPr lang="en-US" sz="1600" dirty="0" smtClean="0">
                <a:solidFill>
                  <a:srgbClr val="FFFF00"/>
                </a:solidFill>
              </a:rPr>
              <a:t>ICFP 2007</a:t>
            </a:r>
            <a:endParaRPr lang="en-US" sz="1600" dirty="0">
              <a:solidFill>
                <a:srgbClr val="FFFF00"/>
              </a:solidFill>
            </a:endParaRPr>
          </a:p>
        </p:txBody>
      </p:sp>
    </p:spTree>
    <p:extLst>
      <p:ext uri="{BB962C8B-B14F-4D97-AF65-F5344CB8AC3E}">
        <p14:creationId xmlns:p14="http://schemas.microsoft.com/office/powerpoint/2010/main" val="6819634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8" grpId="0" animBg="1"/>
      <p:bldP spid="9" grpId="0" animBg="1"/>
      <p:bldP spid="10" grpId="0" animBg="1"/>
      <p:bldP spid="12" grpId="0" animBg="1"/>
      <p:bldP spid="16" grpId="0" animBg="1"/>
      <p:bldP spid="17" grpId="0" animBg="1"/>
      <p:bldP spid="18" grpId="0" animBg="1"/>
      <p:bldP spid="14"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p:cNvGraphicFramePr/>
          <p:nvPr>
            <p:extLst>
              <p:ext uri="{D42A27DB-BD31-4B8C-83A1-F6EECF244321}">
                <p14:modId xmlns:p14="http://schemas.microsoft.com/office/powerpoint/2010/main" val="467543296"/>
              </p:ext>
            </p:extLst>
          </p:nvPr>
        </p:nvGraphicFramePr>
        <p:xfrm>
          <a:off x="359662" y="1510353"/>
          <a:ext cx="8382000" cy="387798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978307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3"/>
          <p:cNvSpPr>
            <a:spLocks noGrp="1"/>
          </p:cNvSpPr>
          <p:nvPr>
            <p:ph type="ctrTitle" idx="4294967295"/>
          </p:nvPr>
        </p:nvSpPr>
        <p:spPr>
          <a:xfrm>
            <a:off x="1043609" y="2852936"/>
            <a:ext cx="6994525" cy="1524000"/>
          </a:xfrm>
        </p:spPr>
        <p:txBody>
          <a:bodyPr>
            <a:normAutofit fontScale="90000"/>
          </a:bodyPr>
          <a:lstStyle/>
          <a:p>
            <a:r>
              <a:rPr lang="en-GB" dirty="0" smtClean="0">
                <a:solidFill>
                  <a:schemeClr val="tx1"/>
                </a:solidFill>
              </a:rPr>
              <a:t>Thank you!  </a:t>
            </a:r>
            <a:br>
              <a:rPr lang="en-GB" dirty="0" smtClean="0">
                <a:solidFill>
                  <a:schemeClr val="tx1"/>
                </a:solidFill>
              </a:rPr>
            </a:br>
            <a:r>
              <a:rPr lang="en-GB" dirty="0">
                <a:solidFill>
                  <a:schemeClr val="tx1"/>
                </a:solidFill>
              </a:rPr>
              <a:t/>
            </a:r>
            <a:br>
              <a:rPr lang="en-GB" dirty="0">
                <a:solidFill>
                  <a:schemeClr val="tx1"/>
                </a:solidFill>
              </a:rPr>
            </a:br>
            <a:r>
              <a:rPr lang="en-GB" dirty="0" smtClean="0">
                <a:solidFill>
                  <a:schemeClr val="tx1"/>
                </a:solidFill>
              </a:rPr>
              <a:t>Questions</a:t>
            </a:r>
            <a:r>
              <a:rPr lang="en-GB" b="1" dirty="0" smtClean="0">
                <a:solidFill>
                  <a:schemeClr val="tx1"/>
                </a:solidFill>
              </a:rPr>
              <a:t>? </a:t>
            </a:r>
            <a:br>
              <a:rPr lang="en-GB" b="1" dirty="0" smtClean="0">
                <a:solidFill>
                  <a:schemeClr val="tx1"/>
                </a:solidFill>
              </a:rPr>
            </a:br>
            <a:r>
              <a:rPr lang="en-GB" dirty="0">
                <a:solidFill>
                  <a:schemeClr val="tx1"/>
                </a:solidFill>
              </a:rPr>
              <a:t/>
            </a:r>
            <a:br>
              <a:rPr lang="en-GB" dirty="0">
                <a:solidFill>
                  <a:schemeClr val="tx1"/>
                </a:solidFill>
              </a:rPr>
            </a:br>
            <a:r>
              <a:rPr lang="en-GB" sz="2700" dirty="0" smtClean="0"/>
              <a:t>dsyme@microsoft.com 	www.fsharp.net</a:t>
            </a:r>
            <a:r>
              <a:rPr lang="en-GB" sz="2700" dirty="0"/>
              <a:t/>
            </a:r>
            <a:br>
              <a:rPr lang="en-GB" sz="2700" dirty="0"/>
            </a:br>
            <a:r>
              <a:rPr lang="en-GB" sz="2700" dirty="0" smtClean="0"/>
              <a:t>@dsyme			#</a:t>
            </a:r>
            <a:r>
              <a:rPr lang="en-GB" sz="2700" dirty="0" err="1" smtClean="0"/>
              <a:t>fsharp</a:t>
            </a:r>
            <a:endParaRPr lang="en-GB" sz="4900" dirty="0">
              <a:solidFill>
                <a:schemeClr val="tx1"/>
              </a:solidFill>
            </a:endParaRPr>
          </a:p>
        </p:txBody>
      </p:sp>
      <p:sp>
        <p:nvSpPr>
          <p:cNvPr id="5" name="Subtitle 4"/>
          <p:cNvSpPr>
            <a:spLocks noGrp="1"/>
          </p:cNvSpPr>
          <p:nvPr>
            <p:ph type="subTitle" idx="4294967295"/>
          </p:nvPr>
        </p:nvSpPr>
        <p:spPr>
          <a:xfrm>
            <a:off x="1" y="4191002"/>
            <a:ext cx="6994525" cy="461963"/>
          </a:xfrm>
        </p:spPr>
        <p:txBody>
          <a:bodyPr>
            <a:normAutofit/>
          </a:bodyPr>
          <a:lstStyle/>
          <a:p>
            <a:endParaRPr lang="en-GB" b="1" dirty="0"/>
          </a:p>
          <a:p>
            <a:endParaRPr lang="en-GB" dirty="0"/>
          </a:p>
        </p:txBody>
      </p:sp>
    </p:spTree>
    <p:extLst>
      <p:ext uri="{BB962C8B-B14F-4D97-AF65-F5344CB8AC3E}">
        <p14:creationId xmlns:p14="http://schemas.microsoft.com/office/powerpoint/2010/main" val="7183985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a:xfrm>
            <a:off x="381000" y="230188"/>
            <a:ext cx="8382000" cy="609398"/>
          </a:xfrm>
        </p:spPr>
        <p:txBody>
          <a:bodyPr/>
          <a:lstStyle/>
          <a:p>
            <a:r>
              <a:rPr lang="en-GB" dirty="0"/>
              <a:t>1998 to 2010…</a:t>
            </a:r>
          </a:p>
        </p:txBody>
      </p:sp>
      <p:graphicFrame>
        <p:nvGraphicFramePr>
          <p:cNvPr id="3" name="Diagram 2"/>
          <p:cNvGraphicFramePr/>
          <p:nvPr>
            <p:extLst>
              <p:ext uri="{D42A27DB-BD31-4B8C-83A1-F6EECF244321}">
                <p14:modId xmlns:p14="http://schemas.microsoft.com/office/powerpoint/2010/main" val="3626822640"/>
              </p:ext>
            </p:extLst>
          </p:nvPr>
        </p:nvGraphicFramePr>
        <p:xfrm>
          <a:off x="533401" y="514350"/>
          <a:ext cx="8258174" cy="561022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883568143"/>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MasterSp="0">
  <p:cSld>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noAutofit/>
          </a:bodyPr>
          <a:lstStyle/>
          <a:p>
            <a:r>
              <a:rPr lang="en-GB" sz="4000" b="1" dirty="0" smtClean="0">
                <a:latin typeface="Candara" pitchFamily="34" charset="0"/>
              </a:rPr>
              <a:t>Part </a:t>
            </a:r>
            <a:r>
              <a:rPr lang="en-GB" sz="4000" b="1" dirty="0" smtClean="0"/>
              <a:t>1</a:t>
            </a:r>
            <a:r>
              <a:rPr lang="en-GB" sz="4000" b="1" dirty="0" smtClean="0">
                <a:latin typeface="Candara" pitchFamily="34" charset="0"/>
              </a:rPr>
              <a:t/>
            </a:r>
            <a:br>
              <a:rPr lang="en-GB" sz="4000" b="1" dirty="0" smtClean="0">
                <a:latin typeface="Candara" pitchFamily="34" charset="0"/>
              </a:rPr>
            </a:br>
            <a:r>
              <a:rPr lang="en-GB" sz="4000" dirty="0">
                <a:latin typeface="Candara" pitchFamily="34" charset="0"/>
              </a:rPr>
              <a:t/>
            </a:r>
            <a:br>
              <a:rPr lang="en-GB" sz="4000" dirty="0">
                <a:latin typeface="Candara" pitchFamily="34" charset="0"/>
              </a:rPr>
            </a:br>
            <a:r>
              <a:rPr lang="en-GB" sz="4000" dirty="0" smtClean="0">
                <a:latin typeface="Candara" pitchFamily="34" charset="0"/>
              </a:rPr>
              <a:t>Introducing F# and F# 3.0</a:t>
            </a:r>
            <a:r>
              <a:rPr lang="en-GB" sz="4000" dirty="0">
                <a:latin typeface="Candara" pitchFamily="34" charset="0"/>
              </a:rPr>
              <a:t/>
            </a:r>
            <a:br>
              <a:rPr lang="en-GB" sz="4000" dirty="0">
                <a:latin typeface="Candara" pitchFamily="34" charset="0"/>
              </a:rPr>
            </a:br>
            <a:endParaRPr lang="en-GB" sz="2800" dirty="0">
              <a:latin typeface="Candara" pitchFamily="34" charset="0"/>
            </a:endParaRPr>
          </a:p>
        </p:txBody>
      </p:sp>
      <p:sp>
        <p:nvSpPr>
          <p:cNvPr id="3" name="Subtitle 2"/>
          <p:cNvSpPr>
            <a:spLocks noGrp="1"/>
          </p:cNvSpPr>
          <p:nvPr>
            <p:ph type="subTitle" idx="1"/>
          </p:nvPr>
        </p:nvSpPr>
        <p:spPr/>
        <p:txBody>
          <a:bodyPr/>
          <a:lstStyle/>
          <a:p>
            <a:endParaRPr lang="en-GB"/>
          </a:p>
        </p:txBody>
      </p:sp>
    </p:spTree>
    <p:extLst>
      <p:ext uri="{BB962C8B-B14F-4D97-AF65-F5344CB8AC3E}">
        <p14:creationId xmlns:p14="http://schemas.microsoft.com/office/powerpoint/2010/main" val="30637106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330708" y="2387031"/>
            <a:ext cx="8382000" cy="664797"/>
          </a:xfrm>
        </p:spPr>
        <p:txBody>
          <a:bodyPr>
            <a:noAutofit/>
          </a:bodyPr>
          <a:lstStyle/>
          <a:p>
            <a:pPr algn="ctr"/>
            <a:r>
              <a:rPr lang="en-GB" dirty="0">
                <a:solidFill>
                  <a:schemeClr val="bg1"/>
                </a:solidFill>
                <a:latin typeface="Candara" pitchFamily="34" charset="0"/>
              </a:rPr>
              <a:t>Today’s</a:t>
            </a:r>
            <a:r>
              <a:rPr lang="en-GB" sz="4000" dirty="0" smtClean="0">
                <a:solidFill>
                  <a:schemeClr val="bg1"/>
                </a:solidFill>
                <a:latin typeface="Candara" pitchFamily="34" charset="0"/>
              </a:rPr>
              <a:t> talk is very simple</a:t>
            </a:r>
            <a:endParaRPr lang="en-GB" sz="4000" dirty="0">
              <a:solidFill>
                <a:schemeClr val="bg1"/>
              </a:solidFill>
              <a:latin typeface="Candara" pitchFamily="34" charset="0"/>
            </a:endParaRPr>
          </a:p>
        </p:txBody>
      </p:sp>
    </p:spTree>
    <p:extLst>
      <p:ext uri="{BB962C8B-B14F-4D97-AF65-F5344CB8AC3E}">
        <p14:creationId xmlns:p14="http://schemas.microsoft.com/office/powerpoint/2010/main" val="26552330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41730" y="2327374"/>
            <a:ext cx="8382000" cy="1218795"/>
          </a:xfrm>
        </p:spPr>
        <p:txBody>
          <a:bodyPr/>
          <a:lstStyle/>
          <a:p>
            <a:pPr algn="ctr"/>
            <a:r>
              <a:rPr lang="en-GB" dirty="0" smtClean="0">
                <a:latin typeface="Candara" pitchFamily="34" charset="0"/>
              </a:rPr>
              <a:t>Proposition 1</a:t>
            </a:r>
            <a:br>
              <a:rPr lang="en-GB" dirty="0" smtClean="0">
                <a:latin typeface="Candara" pitchFamily="34" charset="0"/>
              </a:rPr>
            </a:br>
            <a:r>
              <a:rPr lang="en-GB" dirty="0" smtClean="0">
                <a:latin typeface="Candara" pitchFamily="34" charset="0"/>
              </a:rPr>
              <a:t>The world is information-rich</a:t>
            </a:r>
            <a:endParaRPr lang="en-GB" dirty="0">
              <a:latin typeface="Candara" pitchFamily="34" charset="0"/>
            </a:endParaRPr>
          </a:p>
        </p:txBody>
      </p:sp>
    </p:spTree>
    <p:extLst>
      <p:ext uri="{BB962C8B-B14F-4D97-AF65-F5344CB8AC3E}">
        <p14:creationId xmlns:p14="http://schemas.microsoft.com/office/powerpoint/2010/main" val="20926347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theme/theme1.xml><?xml version="1.0" encoding="utf-8"?>
<a:theme xmlns:a="http://schemas.openxmlformats.org/drawingml/2006/main" name="FSharp-teched-europe-2010-v2">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Segoe UI - 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latin typeface="Segoe Light"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sz="2200" dirty="0" err="1" smtClean="0">
            <a:gradFill>
              <a:gsLst>
                <a:gs pos="0">
                  <a:schemeClr val="tx1"/>
                </a:gs>
                <a:gs pos="86000">
                  <a:schemeClr val="tx1"/>
                </a:gs>
              </a:gsLst>
              <a:lin ang="5400000" scaled="0"/>
            </a:gradFill>
            <a:latin typeface="Segoe Light" pitchFamily="34" charset="0"/>
          </a:defRPr>
        </a:defPPr>
      </a:lstStyle>
    </a:txDef>
  </a:objectDefaults>
  <a:extraClrSchemeLst/>
</a:theme>
</file>

<file path=ppt/theme/theme2.xml><?xml version="1.0" encoding="utf-8"?>
<a:theme xmlns:a="http://schemas.openxmlformats.org/drawingml/2006/main" name="White with Consolas font for code slides">
  <a:themeElements>
    <a:clrScheme name="Blue Template-Tempalte">
      <a:dk1>
        <a:srgbClr val="000000"/>
      </a:dk1>
      <a:lt1>
        <a:srgbClr val="FFFFFF"/>
      </a:lt1>
      <a:dk2>
        <a:srgbClr val="0070C0"/>
      </a:dk2>
      <a:lt2>
        <a:srgbClr val="BDE3FF"/>
      </a:lt2>
      <a:accent1>
        <a:srgbClr val="FFC000"/>
      </a:accent1>
      <a:accent2>
        <a:srgbClr val="2DA33B"/>
      </a:accent2>
      <a:accent3>
        <a:srgbClr val="DF8045"/>
      </a:accent3>
      <a:accent4>
        <a:srgbClr val="2D86E7"/>
      </a:accent4>
      <a:accent5>
        <a:srgbClr val="755DCB"/>
      </a:accent5>
      <a:accent6>
        <a:srgbClr val="777777"/>
      </a:accent6>
      <a:hlink>
        <a:srgbClr val="F0ED7B"/>
      </a:hlink>
      <a:folHlink>
        <a:srgbClr val="F3EB4F"/>
      </a:folHlink>
    </a:clrScheme>
    <a:fontScheme name="Segoe UI - 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sz="2200" dirty="0" err="1" smtClean="0">
            <a:gradFill>
              <a:gsLst>
                <a:gs pos="417">
                  <a:srgbClr val="000000"/>
                </a:gs>
                <a:gs pos="100000">
                  <a:srgbClr val="000000"/>
                </a:gs>
              </a:gsLst>
              <a:lin ang="5400000" scaled="0"/>
            </a:gradFill>
            <a:latin typeface="Segoe Light" pitchFamily="34" charset="0"/>
          </a:defRPr>
        </a:defPPr>
      </a:lstStyle>
    </a:txDef>
  </a:objectDefaults>
  <a:extraClrSchemeLst/>
</a:theme>
</file>

<file path=ppt/theme/theme3.xml><?xml version="1.0" encoding="utf-8"?>
<a:theme xmlns:a="http://schemas.openxmlformats.org/drawingml/2006/main" name="1_White with Consolas font for code slides">
  <a:themeElements>
    <a:clrScheme name="PDC Theme Colors">
      <a:dk1>
        <a:srgbClr val="000000"/>
      </a:dk1>
      <a:lt1>
        <a:srgbClr val="FFFFFF"/>
      </a:lt1>
      <a:dk2>
        <a:srgbClr val="000000"/>
      </a:dk2>
      <a:lt2>
        <a:srgbClr val="FFFFFF"/>
      </a:lt2>
      <a:accent1>
        <a:srgbClr val="56A4E4"/>
      </a:accent1>
      <a:accent2>
        <a:srgbClr val="F0694E"/>
      </a:accent2>
      <a:accent3>
        <a:srgbClr val="EAEAEA"/>
      </a:accent3>
      <a:accent4>
        <a:srgbClr val="DF7525"/>
      </a:accent4>
      <a:accent5>
        <a:srgbClr val="21AF46"/>
      </a:accent5>
      <a:accent6>
        <a:srgbClr val="6D6DFF"/>
      </a:accent6>
      <a:hlink>
        <a:srgbClr val="F0ED7B"/>
      </a:hlink>
      <a:folHlink>
        <a:srgbClr val="F3EB4F"/>
      </a:folHlink>
    </a:clrScheme>
    <a:fontScheme name="Custom 2">
      <a:majorFont>
        <a:latin typeface="Segoe Condensed"/>
        <a:ea typeface=""/>
        <a:cs typeface=""/>
      </a:majorFont>
      <a:minorFont>
        <a:latin typeface="Consolas"/>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5"/>
        </a:lnRef>
        <a:fillRef idx="3">
          <a:schemeClr val="accent5"/>
        </a:fillRef>
        <a:effectRef idx="2">
          <a:schemeClr val="accent5"/>
        </a:effectRef>
        <a:fontRef idx="minor">
          <a:schemeClr val="lt1"/>
        </a:fontRef>
      </a:style>
    </a:spDef>
    <a:txDef>
      <a:spPr>
        <a:noFill/>
      </a:spPr>
      <a:bodyPr wrap="none" lIns="0" tIns="0" rIns="0" bIns="0" rtlCol="0">
        <a:spAutoFit/>
      </a:bodyPr>
      <a:lstStyle>
        <a:defPPr>
          <a:defRPr dirty="0" err="1" smtClean="0">
            <a:gradFill>
              <a:gsLst>
                <a:gs pos="417">
                  <a:srgbClr val="000000"/>
                </a:gs>
                <a:gs pos="100000">
                  <a:srgbClr val="000000"/>
                </a:gs>
              </a:gsLst>
              <a:lin ang="5400000" scaled="0"/>
            </a:gradFill>
          </a:defRPr>
        </a:defPPr>
      </a:lstStyle>
    </a:txDef>
  </a:objectDefaults>
  <a:extraClrSchemeLst/>
</a:theme>
</file>

<file path=ppt/theme/theme4.xml><?xml version="1.0" encoding="utf-8"?>
<a:theme xmlns:a="http://schemas.openxmlformats.org/drawingml/2006/main" name="Intro + Outro conférence">
  <a:themeElements>
    <a:clrScheme name="Bureau">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Contenu classiqu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FSharp-teched-europe-2010-v2</Template>
  <TotalTime>5597</TotalTime>
  <Words>1417</Words>
  <Application>Microsoft Office PowerPoint</Application>
  <PresentationFormat>On-screen Show (4:3)</PresentationFormat>
  <Paragraphs>248</Paragraphs>
  <Slides>51</Slides>
  <Notes>10</Notes>
  <HiddenSlides>0</HiddenSlides>
  <MMClips>0</MMClips>
  <ScaleCrop>false</ScaleCrop>
  <HeadingPairs>
    <vt:vector size="6" baseType="variant">
      <vt:variant>
        <vt:lpstr>Fonts Used</vt:lpstr>
      </vt:variant>
      <vt:variant>
        <vt:i4>17</vt:i4>
      </vt:variant>
      <vt:variant>
        <vt:lpstr>Theme</vt:lpstr>
      </vt:variant>
      <vt:variant>
        <vt:i4>5</vt:i4>
      </vt:variant>
      <vt:variant>
        <vt:lpstr>Slide Titles</vt:lpstr>
      </vt:variant>
      <vt:variant>
        <vt:i4>51</vt:i4>
      </vt:variant>
    </vt:vector>
  </HeadingPairs>
  <TitlesOfParts>
    <vt:vector size="73" baseType="lpstr">
      <vt:lpstr>Arial</vt:lpstr>
      <vt:lpstr>Candara</vt:lpstr>
      <vt:lpstr>Segoe UI Light</vt:lpstr>
      <vt:lpstr>Segoe Light</vt:lpstr>
      <vt:lpstr>Segoe UI</vt:lpstr>
      <vt:lpstr>Times New Roman</vt:lpstr>
      <vt:lpstr>Courier New</vt:lpstr>
      <vt:lpstr>Segoe Condensed</vt:lpstr>
      <vt:lpstr>Symbol</vt:lpstr>
      <vt:lpstr>Calibri</vt:lpstr>
      <vt:lpstr>Wingdings</vt:lpstr>
      <vt:lpstr>Consolas</vt:lpstr>
      <vt:lpstr>Wingdings 3</vt:lpstr>
      <vt:lpstr>ZapfChancery</vt:lpstr>
      <vt:lpstr>Segoe</vt:lpstr>
      <vt:lpstr>Segoe UI (Headings)</vt:lpstr>
      <vt:lpstr>Cambria Math</vt:lpstr>
      <vt:lpstr>FSharp-teched-europe-2010-v2</vt:lpstr>
      <vt:lpstr>White with Consolas font for code slides</vt:lpstr>
      <vt:lpstr>1_White with Consolas font for code slides</vt:lpstr>
      <vt:lpstr>Intro + Outro conférence</vt:lpstr>
      <vt:lpstr>Contenu classique</vt:lpstr>
      <vt:lpstr>Reconsidering Strongly Typed Programming for the Information-Rich World </vt:lpstr>
      <vt:lpstr>F# and Open Source</vt:lpstr>
      <vt:lpstr>Part 0  A quick retrospective </vt:lpstr>
      <vt:lpstr>Time Warp…</vt:lpstr>
      <vt:lpstr>1998 to 2010…</vt:lpstr>
      <vt:lpstr>1998 to 2010…</vt:lpstr>
      <vt:lpstr>Part 1  Introducing F# and F# 3.0 </vt:lpstr>
      <vt:lpstr>Today’s talk is very simple</vt:lpstr>
      <vt:lpstr>Proposition 1 The world is information-rich</vt:lpstr>
      <vt:lpstr>The Information Revolution</vt:lpstr>
      <vt:lpstr>Proposition 2 Our languages are information-sparse</vt:lpstr>
      <vt:lpstr>Proposition 3 This is a problem  (especially for strongly typed languages)</vt:lpstr>
      <vt:lpstr>Today  (1) Demonstrate F# 3.0  (2) Themes in Information Rich Programming</vt:lpstr>
      <vt:lpstr>Paradigm Locator</vt:lpstr>
      <vt:lpstr>Paradigm Locator</vt:lpstr>
      <vt:lpstr>But first, F# 1.0/2.0…  (Visual Studio 2008 &amp; 2010)</vt:lpstr>
      <vt:lpstr>F# is…</vt:lpstr>
      <vt:lpstr>PowerPoint Presentation</vt:lpstr>
      <vt:lpstr>Example (power company)</vt:lpstr>
      <vt:lpstr>PowerPoint Presentation</vt:lpstr>
      <vt:lpstr>Fundamentals - Whitespace Matters</vt:lpstr>
      <vt:lpstr>Fundamentals - Whitespace Matters</vt:lpstr>
      <vt:lpstr>F# - Objects + Functional</vt:lpstr>
      <vt:lpstr>PowerPoint Presentation</vt:lpstr>
      <vt:lpstr>1985</vt:lpstr>
      <vt:lpstr>1985</vt:lpstr>
      <vt:lpstr>1985</vt:lpstr>
      <vt:lpstr>Units of Measure</vt:lpstr>
      <vt:lpstr>Now, F# 3.0…  (currently in Beta, available from www.fsharp.net) </vt:lpstr>
      <vt:lpstr>A Challenge!  Task #1: A Chemistry Elements Class Library  Task #2: A Biology Class Library  Task #3: Repeat for all fields of human knowledge and endeavour… </vt:lpstr>
      <vt:lpstr>Language Integrated Web Data</vt:lpstr>
      <vt:lpstr>Language Integrated World Bank REST API</vt:lpstr>
      <vt:lpstr>Units of Measure from the Web</vt:lpstr>
      <vt:lpstr>A Type Provider is….  “Just like a library”  “A design-time component that computes a space of types and methods…”  “An adaptor between data/services and the .NET type system…”  “Staged, on-demand type macros…”  </vt:lpstr>
      <vt:lpstr>Note: Language still contains no data   Open architecture   You can write your own type provider</vt:lpstr>
      <vt:lpstr>PowerPoint Presentation</vt:lpstr>
      <vt:lpstr>Part 2  Themes in Information Rich Programming </vt:lpstr>
      <vt:lpstr>Recap: the problem…</vt:lpstr>
      <vt:lpstr>Recap: the problem…</vt:lpstr>
      <vt:lpstr>Time for a paradigm shift?</vt:lpstr>
      <vt:lpstr> ⊢ e   :  </vt:lpstr>
      <vt:lpstr> Definition #1  Information-rich programming is where external schematized information sources are integral to the operation of the programs being constructed.     These may be as simple as textual DSLs embedded as strings in the program itself, as familiar as SQL databases, as massive as a service exposing Wikipedia data, or the world-wide-web of HTML documents itself. </vt:lpstr>
      <vt:lpstr> Definition #2  A (strongly-typed) information-rich programming language integrates external information sources, where the schema and content of these sources are presented in a (strongly-typed) idiomatic form  </vt:lpstr>
      <vt:lpstr>   Theme #1  Big Data   Big Metadata   Strongly typed languages and tooling must have a role here, surely!    </vt:lpstr>
      <vt:lpstr>   Theme #2  Huge Information Spaces can and should be viewed as Software Components  example:  schema change &lt;-&gt; component versioning &lt;-&gt;  source compatibility &lt;-&gt; binary compatibility  example:  software component engineering  &lt;-&gt;  information space engineering</vt:lpstr>
      <vt:lpstr>Theme #3  Multiple Data Standards with One Simple Mechanism  Rich type systems, importing rich metadata where it exists </vt:lpstr>
      <vt:lpstr>Theme #4  Measure languages by their effectiveness  at working with rich external information spaces  Example: queries, JSON, XML, type providers, async… </vt:lpstr>
      <vt:lpstr>Theme #5  Programming Type Systems v.  Information Space Metadata Synergy or Conflict?  Examples: Types, Schema, Constraints, Units of Measure, Security Information, Documentation, Definition Locations, Help , Provenance, Privacy, Ratings, Rankings, Search…</vt:lpstr>
      <vt:lpstr>Some Sample Research Questions  </vt:lpstr>
      <vt:lpstr>PowerPoint Presentation</vt:lpstr>
      <vt:lpstr>Thank you!    Questions?   dsyme@microsoft.com  www.fsharp.net @dsyme   #fsharp</vt:lpstr>
    </vt:vector>
  </TitlesOfParts>
  <Manager>&lt;Content Manager Name Here&gt;</Manager>
  <Company>Microsoft Corporation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&lt;Event Name Here&gt;</dc:subject>
  <dc:creator>Don Syme</dc:creator>
  <cp:keywords>TechEd Europe 2010</cp:keywords>
  <dc:description>Template: Andrew Larson; Silver Fox Productions, Inc
Formatting:
Event Date: November 8-12, 2010
Event Location: Berlin, Germany
Audience Type: External</dc:description>
  <cp:lastModifiedBy>Don Syme</cp:lastModifiedBy>
  <cp:revision>205</cp:revision>
  <cp:lastPrinted>2010-05-11T05:02:34Z</cp:lastPrinted>
  <dcterms:created xsi:type="dcterms:W3CDTF">2010-11-09T11:20:14Z</dcterms:created>
  <dcterms:modified xsi:type="dcterms:W3CDTF">2012-03-26T04:57:12Z</dcterms:modified>
  <cp:category>TechEd Europe 2010</cp:category>
</cp:coreProperties>
</file>